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32404050" cy="43205400"/>
  <p:notesSz cx="6858000" cy="9144000"/>
  <p:defaultTextStyle>
    <a:defPPr>
      <a:defRPr lang="es-ES"/>
    </a:defPPr>
    <a:lvl1pPr marL="0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1pPr>
    <a:lvl2pPr marL="2159859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2pPr>
    <a:lvl3pPr marL="4319718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3pPr>
    <a:lvl4pPr marL="6479577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4pPr>
    <a:lvl5pPr marL="8639440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5pPr>
    <a:lvl6pPr marL="10799299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6pPr>
    <a:lvl7pPr marL="12959158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7pPr>
    <a:lvl8pPr marL="15119017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8pPr>
    <a:lvl9pPr marL="17278876" algn="l" defTabSz="4319718" rtl="0" eaLnBrk="1" latinLnBrk="0" hangingPunct="1">
      <a:defRPr sz="85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80"/>
    <a:srgbClr val="25554A"/>
    <a:srgbClr val="2C4E4A"/>
    <a:srgbClr val="F4740A"/>
    <a:srgbClr val="DD69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13" d="100"/>
          <a:sy n="13" d="100"/>
        </p:scale>
        <p:origin x="2477" y="178"/>
      </p:cViewPr>
      <p:guideLst>
        <p:guide orient="horz" pos="13608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32404050" cy="432054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8" name="Group 7"/>
          <p:cNvGrpSpPr/>
          <p:nvPr/>
        </p:nvGrpSpPr>
        <p:grpSpPr>
          <a:xfrm>
            <a:off x="4231595" y="18191439"/>
            <a:ext cx="24023471" cy="4016483"/>
            <a:chOff x="1172584" y="1381459"/>
            <a:chExt cx="6779110" cy="637537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974897" cy="63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5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255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93465" y="8742743"/>
            <a:ext cx="24017121" cy="10911487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60608" y="23737531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>
            <a:off x="4155345" y="8770967"/>
            <a:ext cx="24023471" cy="4016483"/>
            <a:chOff x="1172584" y="1381459"/>
            <a:chExt cx="6779110" cy="637537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974897" cy="63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25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978999" y="3524210"/>
            <a:ext cx="5947096" cy="3507062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439831" y="5354084"/>
            <a:ext cx="19518681" cy="31650072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6300361" y="19049433"/>
            <a:ext cx="34524970" cy="4016483"/>
            <a:chOff x="1815339" y="1276424"/>
            <a:chExt cx="5480154" cy="1133399"/>
          </a:xfrm>
        </p:grpSpPr>
        <p:sp>
          <p:nvSpPr>
            <p:cNvPr id="12" name="TextBox 11"/>
            <p:cNvSpPr txBox="1"/>
            <p:nvPr/>
          </p:nvSpPr>
          <p:spPr>
            <a:xfrm>
              <a:off x="4311465" y="1276424"/>
              <a:ext cx="548380" cy="11333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25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4155345" y="8770967"/>
            <a:ext cx="24023471" cy="4016483"/>
            <a:chOff x="1172584" y="1381459"/>
            <a:chExt cx="6779110" cy="637537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974897" cy="63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25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32404050" cy="432054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4155345" y="18191748"/>
            <a:ext cx="24023471" cy="4016483"/>
            <a:chOff x="1172584" y="1381459"/>
            <a:chExt cx="6779110" cy="637537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974897" cy="63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25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45331" y="7590599"/>
            <a:ext cx="27480764" cy="12037511"/>
          </a:xfrm>
        </p:spPr>
        <p:txBody>
          <a:bodyPr anchor="b"/>
          <a:lstStyle>
            <a:lvl1pPr algn="ctr">
              <a:defRPr sz="25500" b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7962" y="23734094"/>
            <a:ext cx="27410010" cy="9451178"/>
          </a:xfrm>
        </p:spPr>
        <p:txBody>
          <a:bodyPr anchor="t"/>
          <a:lstStyle>
            <a:lvl1pPr marL="0" indent="0" algn="ctr">
              <a:buNone/>
              <a:defRPr sz="9500">
                <a:solidFill>
                  <a:schemeClr val="tx2"/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4155345" y="8770967"/>
            <a:ext cx="24023471" cy="4016483"/>
            <a:chOff x="1172584" y="1381459"/>
            <a:chExt cx="6779110" cy="63753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974897" cy="63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25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2430304" y="14113764"/>
            <a:ext cx="13480085" cy="2442545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16461254" y="14113764"/>
            <a:ext cx="13480085" cy="2442545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26466" y="14113764"/>
            <a:ext cx="12199168" cy="4147718"/>
          </a:xfrm>
        </p:spPr>
        <p:txBody>
          <a:bodyPr anchor="b"/>
          <a:lstStyle>
            <a:lvl1pPr marL="0" indent="0" algn="ctr">
              <a:buNone/>
              <a:defRPr sz="11300" b="0">
                <a:solidFill>
                  <a:schemeClr val="tx2"/>
                </a:solidFill>
              </a:defRPr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439829" y="18569849"/>
            <a:ext cx="13480085" cy="19989698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7726922" y="14113764"/>
            <a:ext cx="12216327" cy="4147718"/>
          </a:xfrm>
        </p:spPr>
        <p:txBody>
          <a:bodyPr anchor="b"/>
          <a:lstStyle>
            <a:lvl1pPr marL="0" indent="0" algn="ctr">
              <a:buNone/>
              <a:defRPr sz="11300" b="0">
                <a:solidFill>
                  <a:schemeClr val="tx2"/>
                </a:solidFill>
              </a:defRPr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11" y="18549519"/>
            <a:ext cx="13465286" cy="19989698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4" name="Group 13"/>
          <p:cNvGrpSpPr/>
          <p:nvPr/>
        </p:nvGrpSpPr>
        <p:grpSpPr>
          <a:xfrm>
            <a:off x="4155345" y="8770967"/>
            <a:ext cx="24023471" cy="4016483"/>
            <a:chOff x="1172584" y="1381459"/>
            <a:chExt cx="6779110" cy="637537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974897" cy="63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25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  <p:grpSp>
        <p:nvGrpSpPr>
          <p:cNvPr id="10" name="Group 9"/>
          <p:cNvGrpSpPr/>
          <p:nvPr/>
        </p:nvGrpSpPr>
        <p:grpSpPr>
          <a:xfrm>
            <a:off x="4155345" y="8770967"/>
            <a:ext cx="24023471" cy="4016483"/>
            <a:chOff x="1172584" y="1381459"/>
            <a:chExt cx="6779110" cy="637537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974897" cy="63753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5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255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1291" y="10572632"/>
            <a:ext cx="12128424" cy="11887602"/>
          </a:xfrm>
        </p:spPr>
        <p:txBody>
          <a:bodyPr anchor="b"/>
          <a:lstStyle>
            <a:lvl1pPr algn="l">
              <a:defRPr sz="1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2280" y="3524210"/>
            <a:ext cx="14588439" cy="35070620"/>
          </a:xfrm>
        </p:spPr>
        <p:txBody>
          <a:bodyPr anchor="ctr"/>
          <a:lstStyle>
            <a:lvl1pPr>
              <a:defRPr sz="11300"/>
            </a:lvl1pPr>
            <a:lvl2pPr>
              <a:defRPr sz="10400"/>
            </a:lvl2pPr>
            <a:lvl3pPr>
              <a:defRPr sz="9500"/>
            </a:lvl3pPr>
            <a:lvl4pPr>
              <a:defRPr sz="8500"/>
            </a:lvl4pPr>
            <a:lvl5pPr>
              <a:defRPr sz="76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841291" y="22704019"/>
            <a:ext cx="12090300" cy="15858921"/>
          </a:xfrm>
        </p:spPr>
        <p:txBody>
          <a:bodyPr>
            <a:normAutofit/>
          </a:bodyPr>
          <a:lstStyle>
            <a:lvl1pPr marL="0" indent="0">
              <a:buNone/>
              <a:defRPr sz="7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01711" y="29413556"/>
            <a:ext cx="27524381" cy="4061793"/>
          </a:xfrm>
        </p:spPr>
        <p:txBody>
          <a:bodyPr anchor="b"/>
          <a:lstStyle>
            <a:lvl1pPr algn="ctr">
              <a:defRPr sz="132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7738813" y="4201879"/>
            <a:ext cx="16911328" cy="22667501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9833" y="33543128"/>
            <a:ext cx="27486261" cy="5070631"/>
          </a:xfrm>
        </p:spPr>
        <p:txBody>
          <a:bodyPr>
            <a:normAutofit/>
          </a:bodyPr>
          <a:lstStyle>
            <a:lvl1pPr marL="0" indent="0" algn="ctr">
              <a:buNone/>
              <a:defRPr sz="7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32404050" cy="432054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39838" y="3591983"/>
            <a:ext cx="27486257" cy="6641775"/>
          </a:xfrm>
          <a:prstGeom prst="rect">
            <a:avLst/>
          </a:prstGeom>
        </p:spPr>
        <p:txBody>
          <a:bodyPr vert="horz" lIns="432054" tIns="216027" rIns="432054" bIns="216027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7959" y="14164589"/>
            <a:ext cx="27448133" cy="24430235"/>
          </a:xfrm>
          <a:prstGeom prst="rect">
            <a:avLst/>
          </a:prstGeom>
        </p:spPr>
        <p:txBody>
          <a:bodyPr vert="horz" lIns="432054" tIns="216027" rIns="432054" bIns="216027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77090" y="3881708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l">
              <a:defRPr sz="5700">
                <a:solidFill>
                  <a:schemeClr val="tx2"/>
                </a:solidFill>
              </a:defRPr>
            </a:lvl1pPr>
          </a:lstStyle>
          <a:p>
            <a:fld id="{D67962BA-690A-4811-93D9-01D0D341ECDA}" type="datetimeFigureOut">
              <a:rPr lang="es-ES" smtClean="0"/>
              <a:pPr/>
              <a:t>10/03/2020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071384" y="38817088"/>
            <a:ext cx="10261283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ctr">
              <a:defRPr sz="57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527892" y="38817088"/>
            <a:ext cx="7560945" cy="2300288"/>
          </a:xfrm>
          <a:prstGeom prst="rect">
            <a:avLst/>
          </a:prstGeom>
        </p:spPr>
        <p:txBody>
          <a:bodyPr vert="horz" lIns="432054" tIns="216027" rIns="432054" bIns="216027" rtlCol="0" anchor="ctr"/>
          <a:lstStyle>
            <a:lvl1pPr algn="r">
              <a:defRPr sz="5700">
                <a:solidFill>
                  <a:schemeClr val="tx2"/>
                </a:solidFill>
              </a:defRPr>
            </a:lvl1pPr>
          </a:lstStyle>
          <a:p>
            <a:fld id="{E8062430-5195-473F-92F8-1002EF6693D1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320540" rtl="0" eaLnBrk="1" latinLnBrk="0" hangingPunct="1">
        <a:spcBef>
          <a:spcPct val="0"/>
        </a:spcBef>
        <a:buNone/>
        <a:defRPr sz="255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1728216" indent="-1728216" algn="l" defTabSz="432054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13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672459" indent="-1728216" algn="l" defTabSz="432054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10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00675" indent="-1728216" algn="l" defTabSz="432054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9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7128891" indent="-1512189" algn="l" defTabSz="432054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85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641080" indent="-1512189" algn="l" defTabSz="432054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7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0153269" indent="-1296162" algn="l" defTabSz="4320540" rtl="0" eaLnBrk="1" latinLnBrk="0" hangingPunct="1">
        <a:spcBef>
          <a:spcPts val="1890"/>
        </a:spcBef>
        <a:buClr>
          <a:schemeClr val="accent1"/>
        </a:buClr>
        <a:buFont typeface="Wingdings" pitchFamily="2" charset="2"/>
        <a:buChar char=""/>
        <a:defRPr sz="6600" kern="1200">
          <a:solidFill>
            <a:schemeClr val="tx1"/>
          </a:solidFill>
          <a:latin typeface="+mn-lt"/>
          <a:ea typeface="+mn-ea"/>
          <a:cs typeface="+mn-cs"/>
        </a:defRPr>
      </a:lvl6pPr>
      <a:lvl7pPr marL="11665458" indent="-1296162" algn="l" defTabSz="4320540" rtl="0" eaLnBrk="1" latinLnBrk="0" hangingPunct="1">
        <a:spcBef>
          <a:spcPts val="1890"/>
        </a:spcBef>
        <a:buClr>
          <a:schemeClr val="accent1"/>
        </a:buClr>
        <a:buFont typeface="Wingdings" pitchFamily="2" charset="2"/>
        <a:buChar char=""/>
        <a:defRPr sz="6600" kern="1200">
          <a:solidFill>
            <a:schemeClr val="tx1"/>
          </a:solidFill>
          <a:latin typeface="+mn-lt"/>
          <a:ea typeface="+mn-ea"/>
          <a:cs typeface="+mn-cs"/>
        </a:defRPr>
      </a:lvl7pPr>
      <a:lvl8pPr marL="13177647" indent="-1296162" algn="l" defTabSz="4320540" rtl="0" eaLnBrk="1" latinLnBrk="0" hangingPunct="1">
        <a:spcBef>
          <a:spcPts val="1890"/>
        </a:spcBef>
        <a:buClr>
          <a:schemeClr val="accent1"/>
        </a:buClr>
        <a:buFont typeface="Wingdings" pitchFamily="2" charset="2"/>
        <a:buChar char=""/>
        <a:defRPr sz="6600" kern="1200">
          <a:solidFill>
            <a:schemeClr val="tx1"/>
          </a:solidFill>
          <a:latin typeface="+mn-lt"/>
          <a:ea typeface="+mn-ea"/>
          <a:cs typeface="+mn-cs"/>
        </a:defRPr>
      </a:lvl8pPr>
      <a:lvl9pPr marL="14689836" indent="-1296162" algn="l" defTabSz="4320540" rtl="0" eaLnBrk="1" latinLnBrk="0" hangingPunct="1">
        <a:spcBef>
          <a:spcPts val="1890"/>
        </a:spcBef>
        <a:buClr>
          <a:schemeClr val="accent1"/>
        </a:buClr>
        <a:buFont typeface="Wingdings" pitchFamily="2" charset="2"/>
        <a:buChar char=""/>
        <a:defRPr sz="6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microsoft.com/office/2007/relationships/hdphoto" Target="../media/hdphoto2.wdp"/><Relationship Id="rId3" Type="http://schemas.openxmlformats.org/officeDocument/2006/relationships/image" Target="../media/image5.jpeg"/><Relationship Id="rId7" Type="http://schemas.openxmlformats.org/officeDocument/2006/relationships/image" Target="../media/image9.jpg"/><Relationship Id="rId12" Type="http://schemas.openxmlformats.org/officeDocument/2006/relationships/image" Target="../media/image13.png"/><Relationship Id="rId17" Type="http://schemas.microsoft.com/office/2007/relationships/hdphoto" Target="../media/hdphoto3.wdp"/><Relationship Id="rId2" Type="http://schemas.openxmlformats.org/officeDocument/2006/relationships/image" Target="../media/image4.jpeg"/><Relationship Id="rId16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g"/><Relationship Id="rId11" Type="http://schemas.openxmlformats.org/officeDocument/2006/relationships/image" Target="../media/image12.jpg"/><Relationship Id="rId5" Type="http://schemas.openxmlformats.org/officeDocument/2006/relationships/image" Target="../media/image7.tiff"/><Relationship Id="rId15" Type="http://schemas.openxmlformats.org/officeDocument/2006/relationships/image" Target="../media/image15.png"/><Relationship Id="rId10" Type="http://schemas.microsoft.com/office/2007/relationships/hdphoto" Target="../media/hdphoto1.wdp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6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Elipse"/>
          <p:cNvSpPr/>
          <p:nvPr/>
        </p:nvSpPr>
        <p:spPr>
          <a:xfrm>
            <a:off x="910256" y="12658045"/>
            <a:ext cx="18590550" cy="6160255"/>
          </a:xfrm>
          <a:prstGeom prst="ellipse">
            <a:avLst/>
          </a:prstGeom>
          <a:solidFill>
            <a:srgbClr val="008080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s-AR" dirty="0"/>
          </a:p>
        </p:txBody>
      </p:sp>
      <p:grpSp>
        <p:nvGrpSpPr>
          <p:cNvPr id="4" name="3 Grupo"/>
          <p:cNvGrpSpPr/>
          <p:nvPr/>
        </p:nvGrpSpPr>
        <p:grpSpPr>
          <a:xfrm>
            <a:off x="0" y="29972"/>
            <a:ext cx="32404050" cy="5810622"/>
            <a:chOff x="-311920" y="-73249"/>
            <a:chExt cx="10165620" cy="2114925"/>
          </a:xfrm>
        </p:grpSpPr>
        <p:grpSp>
          <p:nvGrpSpPr>
            <p:cNvPr id="5" name="15 Grupo"/>
            <p:cNvGrpSpPr/>
            <p:nvPr/>
          </p:nvGrpSpPr>
          <p:grpSpPr>
            <a:xfrm>
              <a:off x="1309662" y="-10457"/>
              <a:ext cx="8455943" cy="760321"/>
              <a:chOff x="0" y="350892"/>
              <a:chExt cx="9744214" cy="456208"/>
            </a:xfrm>
          </p:grpSpPr>
          <p:pic>
            <p:nvPicPr>
              <p:cNvPr id="8" name="Imagen 5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3692" t="19103" r="7862" b="63987"/>
              <a:stretch>
                <a:fillRect/>
              </a:stretch>
            </p:blipFill>
            <p:spPr>
              <a:xfrm>
                <a:off x="0" y="357166"/>
                <a:ext cx="3167050" cy="42862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9" name="Imagen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1325" t="67328" r="3320" b="15448"/>
              <a:stretch/>
            </p:blipFill>
            <p:spPr>
              <a:xfrm>
                <a:off x="6301615" y="350892"/>
                <a:ext cx="3442599" cy="428604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" name="Imagen 5"/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2653" t="44155" r="7861" b="38935"/>
              <a:stretch/>
            </p:blipFill>
            <p:spPr>
              <a:xfrm>
                <a:off x="3030869" y="369761"/>
                <a:ext cx="3307899" cy="43733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pic>
          <p:nvPicPr>
            <p:cNvPr id="6" name="Imagen 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264" r="68994" b="4667"/>
            <a:stretch>
              <a:fillRect/>
            </a:stretch>
          </p:blipFill>
          <p:spPr>
            <a:xfrm>
              <a:off x="-311920" y="-73249"/>
              <a:ext cx="1573879" cy="21149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Cuadro de texto 3"/>
            <p:cNvSpPr txBox="1">
              <a:spLocks noChangeArrowheads="1"/>
            </p:cNvSpPr>
            <p:nvPr/>
          </p:nvSpPr>
          <p:spPr bwMode="auto">
            <a:xfrm>
              <a:off x="1309661" y="714356"/>
              <a:ext cx="8544039" cy="408354"/>
            </a:xfrm>
            <a:prstGeom prst="rect">
              <a:avLst/>
            </a:prstGeom>
            <a:solidFill>
              <a:srgbClr val="F3962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 defTabSz="9142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AR" altLang="en-US" b="0" i="0" u="none" strike="noStrike" cap="none" normalizeH="0" baseline="0" dirty="0" smtClean="0">
                  <a:ln>
                    <a:noFill/>
                  </a:ln>
                  <a:effectLst/>
                  <a:latin typeface="SimHei" charset="-122"/>
                </a:rPr>
                <a:t> </a:t>
              </a:r>
            </a:p>
            <a:p>
              <a:pPr algn="ctr" defTabSz="9142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lang="es-AR" altLang="en-US" sz="6100" b="1" dirty="0">
                  <a:solidFill>
                    <a:schemeClr val="bg1"/>
                  </a:solidFill>
                  <a:latin typeface="OCR A Extended" panose="02010509020102010303" pitchFamily="50" charset="0"/>
                </a:rPr>
                <a:t>i n f i n i t a s   d i m e n s i o n e s</a:t>
              </a:r>
              <a:endParaRPr lang="en-US" altLang="en-US" sz="6100" dirty="0">
                <a:solidFill>
                  <a:schemeClr val="bg1"/>
                </a:solidFill>
                <a:latin typeface="Times New Roman" panose="02020603050405020304" pitchFamily="18" charset="0"/>
              </a:endParaRPr>
            </a:p>
            <a:p>
              <a:pPr algn="ctr" defTabSz="914226" eaLnBrk="0" fontAlgn="base" hangingPunct="0">
                <a:spcBef>
                  <a:spcPct val="0"/>
                </a:spcBef>
                <a:spcAft>
                  <a:spcPct val="0"/>
                </a:spcAft>
              </a:pPr>
              <a:r>
                <a:rPr kumimoji="0" lang="es-AR" altLang="en-US" b="0" i="0" u="none" strike="noStrike" cap="none" normalizeH="0" baseline="0" dirty="0" smtClean="0">
                  <a:ln>
                    <a:noFill/>
                  </a:ln>
                  <a:effectLst/>
                  <a:latin typeface="SimSun" panose="02010600030101010101" pitchFamily="2" charset="-122"/>
                </a:rPr>
                <a:t> </a:t>
              </a:r>
              <a:endParaRPr kumimoji="0" lang="en-US" altLang="en-US" b="0" i="0" u="none" strike="noStrike" cap="none" normalizeH="0" baseline="0" dirty="0" smtClean="0">
                <a:ln>
                  <a:noFill/>
                </a:ln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11" name="10 Rectángulo"/>
          <p:cNvSpPr/>
          <p:nvPr/>
        </p:nvSpPr>
        <p:spPr>
          <a:xfrm>
            <a:off x="0" y="42245066"/>
            <a:ext cx="32404050" cy="960334"/>
          </a:xfrm>
          <a:prstGeom prst="rect">
            <a:avLst/>
          </a:prstGeom>
          <a:solidFill>
            <a:srgbClr val="F4740A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0" rIns="91424" bIns="45710" rtlCol="0" anchor="ctr"/>
          <a:lstStyle/>
          <a:p>
            <a:r>
              <a:rPr lang="x-none" altLang="en-US" sz="4300" b="1" dirty="0">
                <a:solidFill>
                  <a:srgbClr val="FFFFFF"/>
                </a:solidFill>
                <a:latin typeface="OCR A Extended" panose="02010509020102010303" pitchFamily="50" charset="0"/>
              </a:rPr>
              <a:t>  </a:t>
            </a:r>
            <a:r>
              <a:rPr lang="es-AR" altLang="en-US" sz="4300" b="1" dirty="0">
                <a:solidFill>
                  <a:srgbClr val="FFFFFF"/>
                </a:solidFill>
                <a:latin typeface="OCR A Extended" panose="02010509020102010303" pitchFamily="50" charset="0"/>
              </a:rPr>
              <a:t>24</a:t>
            </a:r>
            <a:r>
              <a:rPr lang="x-none" altLang="en-US" sz="4300" b="1" dirty="0">
                <a:solidFill>
                  <a:srgbClr val="FFFFFF"/>
                </a:solidFill>
                <a:latin typeface="OCR A Extended" panose="02010509020102010303" pitchFamily="50" charset="0"/>
              </a:rPr>
              <a:t>.</a:t>
            </a:r>
            <a:r>
              <a:rPr lang="es-AR" altLang="en-US" sz="4300" b="1" dirty="0">
                <a:solidFill>
                  <a:srgbClr val="FFFFFF"/>
                </a:solidFill>
                <a:latin typeface="OCR A Extended" panose="02010509020102010303" pitchFamily="50" charset="0"/>
              </a:rPr>
              <a:t>27 de abril de 2019</a:t>
            </a:r>
            <a:r>
              <a:rPr lang="x-none" altLang="en-US" sz="4300" dirty="0">
                <a:latin typeface="OCR A Extended" panose="02010509020102010303" pitchFamily="50" charset="0"/>
              </a:rPr>
              <a:t>                                                 </a:t>
            </a:r>
            <a:r>
              <a:rPr lang="es-AR" altLang="en-US" sz="4300" b="1" dirty="0">
                <a:solidFill>
                  <a:srgbClr val="FFFFFF"/>
                </a:solidFill>
                <a:latin typeface="OCR A Extended" panose="02010509020102010303" pitchFamily="50" charset="0"/>
              </a:rPr>
              <a:t>Corrientes, Argentina</a:t>
            </a:r>
            <a:endParaRPr lang="es-ES" sz="4300" dirty="0">
              <a:latin typeface="OCR A Extended" panose="02010509020102010303" pitchFamily="50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88923" y="6707701"/>
            <a:ext cx="32353020" cy="3785632"/>
          </a:xfrm>
          <a:prstGeom prst="rect">
            <a:avLst/>
          </a:prstGeom>
        </p:spPr>
        <p:txBody>
          <a:bodyPr wrap="square" lIns="91424" tIns="45710" rIns="91424" bIns="45710">
            <a:spAutoFit/>
          </a:bodyPr>
          <a:lstStyle/>
          <a:p>
            <a:pPr algn="ctr">
              <a:spcAft>
                <a:spcPts val="1002"/>
              </a:spcAft>
            </a:pPr>
            <a:r>
              <a:rPr lang="es-AR" sz="8000" b="1" dirty="0">
                <a:solidFill>
                  <a:schemeClr val="bg1"/>
                </a:solidFill>
              </a:rPr>
              <a:t>Análisis molecular de los genes COI y 28S de un </a:t>
            </a:r>
            <a:r>
              <a:rPr lang="es-AR" sz="8000" b="1" dirty="0" err="1">
                <a:solidFill>
                  <a:schemeClr val="bg1"/>
                </a:solidFill>
              </a:rPr>
              <a:t>copepodo</a:t>
            </a:r>
            <a:r>
              <a:rPr lang="es-AR" sz="8000" b="1" dirty="0">
                <a:solidFill>
                  <a:schemeClr val="bg1"/>
                </a:solidFill>
              </a:rPr>
              <a:t> de la familia </a:t>
            </a:r>
            <a:r>
              <a:rPr lang="es-AR" sz="8000" b="1" dirty="0" err="1">
                <a:solidFill>
                  <a:schemeClr val="bg1"/>
                </a:solidFill>
              </a:rPr>
              <a:t>Pennellidae</a:t>
            </a:r>
            <a:r>
              <a:rPr lang="es-AR" sz="8000" b="1" dirty="0">
                <a:solidFill>
                  <a:schemeClr val="bg1"/>
                </a:solidFill>
              </a:rPr>
              <a:t> parasito de </a:t>
            </a:r>
            <a:r>
              <a:rPr lang="es-AR" sz="8000" b="1" i="1" dirty="0" err="1">
                <a:solidFill>
                  <a:schemeClr val="bg1"/>
                </a:solidFill>
              </a:rPr>
              <a:t>Cubiceps</a:t>
            </a:r>
            <a:r>
              <a:rPr lang="es-AR" sz="8000" b="1" i="1" dirty="0">
                <a:solidFill>
                  <a:schemeClr val="bg1"/>
                </a:solidFill>
              </a:rPr>
              <a:t> </a:t>
            </a:r>
            <a:r>
              <a:rPr lang="es-AR" sz="8000" b="1" i="1" dirty="0" err="1">
                <a:solidFill>
                  <a:schemeClr val="bg1"/>
                </a:solidFill>
              </a:rPr>
              <a:t>caeruleus</a:t>
            </a:r>
            <a:r>
              <a:rPr lang="es-AR" sz="8000" b="1" i="1" dirty="0">
                <a:solidFill>
                  <a:schemeClr val="bg1"/>
                </a:solidFill>
              </a:rPr>
              <a:t> </a:t>
            </a:r>
            <a:r>
              <a:rPr lang="es-AR" sz="8000" b="1" dirty="0">
                <a:solidFill>
                  <a:schemeClr val="bg1"/>
                </a:solidFill>
              </a:rPr>
              <a:t>(</a:t>
            </a:r>
            <a:r>
              <a:rPr lang="es-AR" sz="8000" b="1" dirty="0" err="1">
                <a:solidFill>
                  <a:schemeClr val="bg1"/>
                </a:solidFill>
              </a:rPr>
              <a:t>Actinopterygii</a:t>
            </a:r>
            <a:r>
              <a:rPr lang="es-AR" sz="8000" b="1" dirty="0">
                <a:solidFill>
                  <a:schemeClr val="bg1"/>
                </a:solidFill>
              </a:rPr>
              <a:t>: Perciformes: </a:t>
            </a:r>
            <a:r>
              <a:rPr lang="es-AR" sz="8000" b="1" dirty="0" err="1">
                <a:solidFill>
                  <a:schemeClr val="bg1"/>
                </a:solidFill>
              </a:rPr>
              <a:t>Nomeidae</a:t>
            </a:r>
            <a:r>
              <a:rPr lang="es-AR" sz="8000" b="1" dirty="0">
                <a:solidFill>
                  <a:schemeClr val="bg1"/>
                </a:solidFill>
              </a:rPr>
              <a:t>) proveniente de </a:t>
            </a:r>
            <a:r>
              <a:rPr lang="es-AR" sz="8000" b="1" dirty="0" err="1">
                <a:solidFill>
                  <a:schemeClr val="bg1"/>
                </a:solidFill>
              </a:rPr>
              <a:t>Pto</a:t>
            </a:r>
            <a:r>
              <a:rPr lang="es-AR" sz="8000" b="1" dirty="0">
                <a:solidFill>
                  <a:schemeClr val="bg1"/>
                </a:solidFill>
              </a:rPr>
              <a:t>. </a:t>
            </a:r>
            <a:r>
              <a:rPr lang="es-AR" sz="8000" b="1" dirty="0" err="1">
                <a:solidFill>
                  <a:schemeClr val="bg1"/>
                </a:solidFill>
              </a:rPr>
              <a:t>Madryn</a:t>
            </a:r>
            <a:r>
              <a:rPr lang="es-AR" sz="8000" b="1" dirty="0">
                <a:solidFill>
                  <a:schemeClr val="bg1"/>
                </a:solidFill>
              </a:rPr>
              <a:t>, Chubut.</a:t>
            </a:r>
          </a:p>
        </p:txBody>
      </p:sp>
      <p:sp>
        <p:nvSpPr>
          <p:cNvPr id="3" name="2 Rectángulo"/>
          <p:cNvSpPr/>
          <p:nvPr/>
        </p:nvSpPr>
        <p:spPr>
          <a:xfrm>
            <a:off x="503944" y="10501727"/>
            <a:ext cx="30690062" cy="2077472"/>
          </a:xfrm>
          <a:prstGeom prst="rect">
            <a:avLst/>
          </a:prstGeom>
        </p:spPr>
        <p:txBody>
          <a:bodyPr wrap="square" lIns="91424" tIns="45710" rIns="91424" bIns="45710">
            <a:spAutoFit/>
          </a:bodyPr>
          <a:lstStyle/>
          <a:p>
            <a:pPr algn="just">
              <a:lnSpc>
                <a:spcPct val="150000"/>
              </a:lnSpc>
              <a:spcAft>
                <a:spcPts val="1002"/>
              </a:spcAft>
            </a:pPr>
            <a:r>
              <a:rPr lang="es-AR" sz="4300" b="1" u="sng" dirty="0" err="1">
                <a:solidFill>
                  <a:srgbClr val="000000"/>
                </a:solidFill>
                <a:latin typeface="Arial" panose="020B0604020202020204" pitchFamily="34" charset="0"/>
              </a:rPr>
              <a:t>Marinela</a:t>
            </a:r>
            <a:r>
              <a:rPr lang="es-AR" sz="4300" b="1" u="sng" dirty="0">
                <a:solidFill>
                  <a:srgbClr val="000000"/>
                </a:solidFill>
                <a:latin typeface="Arial" panose="020B0604020202020204" pitchFamily="34" charset="0"/>
              </a:rPr>
              <a:t> Alegre</a:t>
            </a:r>
            <a:r>
              <a:rPr lang="es-AR" sz="4300" b="1" dirty="0">
                <a:solidFill>
                  <a:srgbClr val="000000"/>
                </a:solidFill>
                <a:latin typeface="Arial" panose="020B0604020202020204" pitchFamily="34" charset="0"/>
              </a:rPr>
              <a:t>; Montes, Martin M.; Castro Romero </a:t>
            </a:r>
            <a:r>
              <a:rPr lang="es-AR" sz="4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Raul</a:t>
            </a:r>
            <a:r>
              <a:rPr lang="es-AR" sz="4300" b="1" dirty="0">
                <a:solidFill>
                  <a:srgbClr val="000000"/>
                </a:solidFill>
                <a:latin typeface="Arial" panose="020B0604020202020204" pitchFamily="34" charset="0"/>
              </a:rPr>
              <a:t>; </a:t>
            </a:r>
            <a:r>
              <a:rPr lang="es-AR" sz="4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Croci</a:t>
            </a:r>
            <a:r>
              <a:rPr lang="es-AR" sz="4300" b="1" dirty="0">
                <a:solidFill>
                  <a:srgbClr val="000000"/>
                </a:solidFill>
                <a:latin typeface="Arial" panose="020B0604020202020204" pitchFamily="34" charset="0"/>
              </a:rPr>
              <a:t>, Yasmín</a:t>
            </a:r>
            <a:r>
              <a:rPr lang="es-AR" sz="4300" b="1" baseline="30000" dirty="0">
                <a:solidFill>
                  <a:srgbClr val="000000"/>
                </a:solidFill>
                <a:latin typeface="Arial" panose="020B0604020202020204" pitchFamily="34" charset="0"/>
              </a:rPr>
              <a:t>2</a:t>
            </a:r>
            <a:r>
              <a:rPr lang="es-AR" sz="4300" b="1" dirty="0">
                <a:solidFill>
                  <a:srgbClr val="000000"/>
                </a:solidFill>
                <a:latin typeface="Arial" panose="020B0604020202020204" pitchFamily="34" charset="0"/>
              </a:rPr>
              <a:t>; Iglesias, </a:t>
            </a:r>
            <a:r>
              <a:rPr lang="es-AR" sz="4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Barbara</a:t>
            </a:r>
            <a:r>
              <a:rPr lang="es-AR" sz="4300" b="1" dirty="0">
                <a:solidFill>
                  <a:srgbClr val="000000"/>
                </a:solidFill>
                <a:latin typeface="Arial" panose="020B0604020202020204" pitchFamily="34" charset="0"/>
              </a:rPr>
              <a:t>, Nelson </a:t>
            </a:r>
            <a:r>
              <a:rPr lang="es-AR" sz="4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Bovcon</a:t>
            </a:r>
            <a:r>
              <a:rPr lang="es-AR" sz="4300" b="1" dirty="0">
                <a:solidFill>
                  <a:srgbClr val="000000"/>
                </a:solidFill>
                <a:latin typeface="Arial" panose="020B0604020202020204" pitchFamily="34" charset="0"/>
              </a:rPr>
              <a:t>; Ferrari, Walter; </a:t>
            </a:r>
            <a:r>
              <a:rPr lang="es-AR" sz="4300" b="1" dirty="0" err="1">
                <a:solidFill>
                  <a:srgbClr val="000000"/>
                </a:solidFill>
                <a:latin typeface="Arial" panose="020B0604020202020204" pitchFamily="34" charset="0"/>
              </a:rPr>
              <a:t>Martorelli</a:t>
            </a:r>
            <a:r>
              <a:rPr lang="es-AR" sz="4300" b="1" dirty="0">
                <a:solidFill>
                  <a:srgbClr val="000000"/>
                </a:solidFill>
                <a:latin typeface="Arial" panose="020B0604020202020204" pitchFamily="34" charset="0"/>
              </a:rPr>
              <a:t> Sergio.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1885372" y="13390435"/>
            <a:ext cx="15327838" cy="4616628"/>
          </a:xfrm>
          <a:prstGeom prst="rect">
            <a:avLst/>
          </a:prstGeom>
        </p:spPr>
        <p:txBody>
          <a:bodyPr wrap="square" lIns="91424" tIns="45710" rIns="91424" bIns="45710">
            <a:spAutoFit/>
          </a:bodyPr>
          <a:lstStyle/>
          <a:p>
            <a:pPr lvl="0" algn="ctr"/>
            <a:r>
              <a:rPr lang="es-MX" sz="6600" b="1" dirty="0">
                <a:solidFill>
                  <a:schemeClr val="bg1"/>
                </a:solidFill>
              </a:rPr>
              <a:t>Introducción y Objetivos </a:t>
            </a:r>
          </a:p>
          <a:p>
            <a:pPr algn="ctr"/>
            <a:r>
              <a:rPr lang="es-AR" sz="3800" dirty="0">
                <a:solidFill>
                  <a:schemeClr val="bg1"/>
                </a:solidFill>
              </a:rPr>
              <a:t>Durante la inspección de peces provenientes de pescadores locales de </a:t>
            </a:r>
            <a:r>
              <a:rPr lang="es-AR" sz="3800" dirty="0" err="1">
                <a:solidFill>
                  <a:schemeClr val="bg1"/>
                </a:solidFill>
              </a:rPr>
              <a:t>Pto</a:t>
            </a:r>
            <a:r>
              <a:rPr lang="es-AR" sz="3800" dirty="0">
                <a:solidFill>
                  <a:schemeClr val="bg1"/>
                </a:solidFill>
              </a:rPr>
              <a:t>. </a:t>
            </a:r>
            <a:r>
              <a:rPr lang="es-AR" sz="3800" dirty="0" err="1">
                <a:solidFill>
                  <a:schemeClr val="bg1"/>
                </a:solidFill>
              </a:rPr>
              <a:t>Madryn</a:t>
            </a:r>
            <a:r>
              <a:rPr lang="es-AR" sz="3800" dirty="0">
                <a:solidFill>
                  <a:schemeClr val="bg1"/>
                </a:solidFill>
              </a:rPr>
              <a:t>, Chubut se encontró un ejemplar de </a:t>
            </a:r>
            <a:r>
              <a:rPr lang="es-AR" sz="3800" i="1" dirty="0" err="1">
                <a:solidFill>
                  <a:schemeClr val="bg1"/>
                </a:solidFill>
              </a:rPr>
              <a:t>Cubiceps</a:t>
            </a:r>
            <a:r>
              <a:rPr lang="es-AR" sz="3800" i="1" dirty="0">
                <a:solidFill>
                  <a:schemeClr val="bg1"/>
                </a:solidFill>
              </a:rPr>
              <a:t> </a:t>
            </a:r>
            <a:r>
              <a:rPr lang="es-AR" sz="3800" i="1" dirty="0" err="1">
                <a:solidFill>
                  <a:schemeClr val="bg1"/>
                </a:solidFill>
              </a:rPr>
              <a:t>caeruleus</a:t>
            </a:r>
            <a:r>
              <a:rPr lang="es-AR" sz="3800" dirty="0">
                <a:solidFill>
                  <a:schemeClr val="bg1"/>
                </a:solidFill>
              </a:rPr>
              <a:t> (</a:t>
            </a:r>
            <a:r>
              <a:rPr lang="es-AR" sz="3800" dirty="0" err="1">
                <a:solidFill>
                  <a:schemeClr val="bg1"/>
                </a:solidFill>
              </a:rPr>
              <a:t>Actinopterygii</a:t>
            </a:r>
            <a:r>
              <a:rPr lang="es-AR" sz="3800" dirty="0">
                <a:solidFill>
                  <a:schemeClr val="bg1"/>
                </a:solidFill>
              </a:rPr>
              <a:t>: Perciformes: </a:t>
            </a:r>
            <a:r>
              <a:rPr lang="es-AR" sz="3800" dirty="0" err="1">
                <a:solidFill>
                  <a:schemeClr val="bg1"/>
                </a:solidFill>
              </a:rPr>
              <a:t>Nomeidae</a:t>
            </a:r>
            <a:r>
              <a:rPr lang="es-AR" sz="3800" dirty="0">
                <a:solidFill>
                  <a:schemeClr val="bg1"/>
                </a:solidFill>
              </a:rPr>
              <a:t>) que alojaba en el pedúnculo caudal dos copépodos de la Familia </a:t>
            </a:r>
            <a:r>
              <a:rPr lang="es-AR" sz="3800" dirty="0" err="1">
                <a:solidFill>
                  <a:schemeClr val="bg1"/>
                </a:solidFill>
              </a:rPr>
              <a:t>Pennellidae</a:t>
            </a:r>
            <a:r>
              <a:rPr lang="es-AR" sz="3800" i="1" dirty="0">
                <a:solidFill>
                  <a:schemeClr val="bg1"/>
                </a:solidFill>
              </a:rPr>
              <a:t> </a:t>
            </a:r>
            <a:r>
              <a:rPr lang="es-AR" sz="3800" dirty="0">
                <a:solidFill>
                  <a:schemeClr val="bg1"/>
                </a:solidFill>
              </a:rPr>
              <a:t>(Fig. 1) . El objetivo de este trabajo es identificar al menor nivel genérico este copépodo utilizando herramientas morfológicas y moleculares.        </a:t>
            </a:r>
            <a:endParaRPr lang="es-MX" sz="6600" b="1" dirty="0">
              <a:solidFill>
                <a:schemeClr val="bg1"/>
              </a:solidFill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18155811" y="13337646"/>
            <a:ext cx="8352927" cy="1261864"/>
          </a:xfrm>
          <a:prstGeom prst="rect">
            <a:avLst/>
          </a:prstGeom>
        </p:spPr>
        <p:txBody>
          <a:bodyPr wrap="square" lIns="91424" tIns="45710" rIns="91424" bIns="45710">
            <a:spAutoFit/>
          </a:bodyPr>
          <a:lstStyle/>
          <a:p>
            <a:pPr algn="ctr"/>
            <a:r>
              <a:rPr lang="es-AR" sz="3800" b="1" dirty="0" err="1">
                <a:solidFill>
                  <a:schemeClr val="bg1"/>
                </a:solidFill>
              </a:rPr>
              <a:t>Fig</a:t>
            </a:r>
            <a:r>
              <a:rPr lang="es-AR" sz="3800" b="1" dirty="0">
                <a:solidFill>
                  <a:schemeClr val="bg1"/>
                </a:solidFill>
              </a:rPr>
              <a:t> 3. </a:t>
            </a:r>
            <a:r>
              <a:rPr lang="es-AR" sz="3800" b="1" dirty="0" err="1">
                <a:solidFill>
                  <a:schemeClr val="bg1"/>
                </a:solidFill>
              </a:rPr>
              <a:t>Filograma</a:t>
            </a:r>
            <a:r>
              <a:rPr lang="es-AR" sz="3800" b="1" dirty="0">
                <a:solidFill>
                  <a:schemeClr val="bg1"/>
                </a:solidFill>
              </a:rPr>
              <a:t> de copépodos </a:t>
            </a:r>
            <a:r>
              <a:rPr lang="es-AR" sz="3800" b="1" dirty="0" err="1">
                <a:solidFill>
                  <a:schemeClr val="bg1"/>
                </a:solidFill>
              </a:rPr>
              <a:t>Penelidos</a:t>
            </a:r>
            <a:r>
              <a:rPr lang="es-AR" sz="3800" b="1" dirty="0">
                <a:solidFill>
                  <a:schemeClr val="bg1"/>
                </a:solidFill>
              </a:rPr>
              <a:t> según el gen 28S</a:t>
            </a:r>
            <a:endParaRPr lang="es-MX" sz="3800" b="1" dirty="0">
              <a:solidFill>
                <a:schemeClr val="bg1"/>
              </a:solidFill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973369" y="22531267"/>
            <a:ext cx="5568486" cy="2431415"/>
          </a:xfrm>
          <a:prstGeom prst="rect">
            <a:avLst/>
          </a:prstGeom>
        </p:spPr>
        <p:txBody>
          <a:bodyPr wrap="square" lIns="91424" tIns="45710" rIns="91424" bIns="45710">
            <a:spAutoFit/>
          </a:bodyPr>
          <a:lstStyle/>
          <a:p>
            <a:pPr algn="ctr"/>
            <a:r>
              <a:rPr lang="es-AR" sz="3800" b="1" dirty="0" err="1">
                <a:solidFill>
                  <a:schemeClr val="bg1"/>
                </a:solidFill>
              </a:rPr>
              <a:t>Fig</a:t>
            </a:r>
            <a:r>
              <a:rPr lang="es-AR" sz="3800" b="1" dirty="0">
                <a:solidFill>
                  <a:schemeClr val="bg1"/>
                </a:solidFill>
              </a:rPr>
              <a:t> 1. </a:t>
            </a:r>
            <a:r>
              <a:rPr lang="es-AR" sz="3800" b="1" i="1" dirty="0" err="1">
                <a:solidFill>
                  <a:schemeClr val="bg1"/>
                </a:solidFill>
              </a:rPr>
              <a:t>Cubiceps</a:t>
            </a:r>
            <a:r>
              <a:rPr lang="es-AR" sz="3800" b="1" i="1" dirty="0">
                <a:solidFill>
                  <a:schemeClr val="bg1"/>
                </a:solidFill>
              </a:rPr>
              <a:t> </a:t>
            </a:r>
            <a:r>
              <a:rPr lang="es-AR" sz="3800" b="1" i="1" dirty="0" err="1">
                <a:solidFill>
                  <a:schemeClr val="bg1"/>
                </a:solidFill>
              </a:rPr>
              <a:t>caeruleus</a:t>
            </a:r>
            <a:r>
              <a:rPr lang="es-AR" sz="3800" b="1" i="1" dirty="0">
                <a:solidFill>
                  <a:schemeClr val="bg1"/>
                </a:solidFill>
              </a:rPr>
              <a:t> </a:t>
            </a:r>
            <a:r>
              <a:rPr lang="es-AR" sz="3800" b="1" dirty="0">
                <a:solidFill>
                  <a:schemeClr val="bg1"/>
                </a:solidFill>
              </a:rPr>
              <a:t>con copépodos adheridos en aleta caudal   </a:t>
            </a:r>
            <a:endParaRPr lang="es-MX" sz="3800" b="1" dirty="0">
              <a:solidFill>
                <a:schemeClr val="bg1"/>
              </a:solidFill>
            </a:endParaRPr>
          </a:p>
        </p:txBody>
      </p:sp>
      <p:sp>
        <p:nvSpPr>
          <p:cNvPr id="31" name="25 Rectángulo"/>
          <p:cNvSpPr/>
          <p:nvPr/>
        </p:nvSpPr>
        <p:spPr>
          <a:xfrm>
            <a:off x="503944" y="39249936"/>
            <a:ext cx="3671160" cy="1846639"/>
          </a:xfrm>
          <a:prstGeom prst="rect">
            <a:avLst/>
          </a:prstGeom>
        </p:spPr>
        <p:txBody>
          <a:bodyPr wrap="square" lIns="91424" tIns="45710" rIns="91424" bIns="45710">
            <a:spAutoFit/>
          </a:bodyPr>
          <a:lstStyle/>
          <a:p>
            <a:pPr algn="just"/>
            <a:r>
              <a:rPr lang="es-AR" sz="3800" b="1" dirty="0" err="1">
                <a:solidFill>
                  <a:schemeClr val="bg1"/>
                </a:solidFill>
              </a:rPr>
              <a:t>Fig</a:t>
            </a:r>
            <a:r>
              <a:rPr lang="es-AR" sz="3800" b="1" dirty="0">
                <a:solidFill>
                  <a:schemeClr val="bg1"/>
                </a:solidFill>
              </a:rPr>
              <a:t> 2.  Extremo </a:t>
            </a:r>
            <a:r>
              <a:rPr lang="es-AR" sz="3800" b="1" dirty="0" smtClean="0">
                <a:solidFill>
                  <a:schemeClr val="bg1"/>
                </a:solidFill>
              </a:rPr>
              <a:t>anterior   de </a:t>
            </a:r>
            <a:r>
              <a:rPr lang="es-AR" sz="3800" b="1" i="1" dirty="0" err="1">
                <a:solidFill>
                  <a:schemeClr val="bg1"/>
                </a:solidFill>
              </a:rPr>
              <a:t>Sarcotretes</a:t>
            </a:r>
            <a:r>
              <a:rPr lang="es-AR" sz="3800" b="1" dirty="0">
                <a:solidFill>
                  <a:schemeClr val="bg1"/>
                </a:solidFill>
              </a:rPr>
              <a:t> </a:t>
            </a:r>
            <a:r>
              <a:rPr lang="es-AR" sz="3800" b="1" dirty="0" err="1">
                <a:solidFill>
                  <a:schemeClr val="bg1"/>
                </a:solidFill>
              </a:rPr>
              <a:t>sp</a:t>
            </a:r>
            <a:r>
              <a:rPr lang="es-AR" sz="3800" b="1" dirty="0">
                <a:solidFill>
                  <a:schemeClr val="bg1"/>
                </a:solidFill>
              </a:rPr>
              <a:t>. </a:t>
            </a:r>
            <a:endParaRPr lang="es-MX" sz="3800" b="1" dirty="0">
              <a:solidFill>
                <a:schemeClr val="bg1"/>
              </a:solidFill>
            </a:endParaRPr>
          </a:p>
        </p:txBody>
      </p:sp>
      <p:sp>
        <p:nvSpPr>
          <p:cNvPr id="35" name="CuadroTexto 34"/>
          <p:cNvSpPr txBox="1"/>
          <p:nvPr/>
        </p:nvSpPr>
        <p:spPr>
          <a:xfrm>
            <a:off x="21924030" y="14882346"/>
            <a:ext cx="2536239" cy="523200"/>
          </a:xfrm>
          <a:prstGeom prst="rect">
            <a:avLst/>
          </a:prstGeom>
          <a:noFill/>
        </p:spPr>
        <p:txBody>
          <a:bodyPr wrap="none" lIns="91424" tIns="45710" rIns="91424" bIns="45710" rtlCol="0">
            <a:spAutoFit/>
          </a:bodyPr>
          <a:lstStyle/>
          <a:p>
            <a:r>
              <a:rPr lang="es-AR" sz="2800" b="1" i="1" dirty="0" err="1">
                <a:solidFill>
                  <a:schemeClr val="bg1"/>
                </a:solidFill>
              </a:rPr>
              <a:t>Sarcotretes</a:t>
            </a:r>
            <a:r>
              <a:rPr lang="es-AR" sz="2800" b="1" dirty="0">
                <a:solidFill>
                  <a:schemeClr val="bg1"/>
                </a:solidFill>
              </a:rPr>
              <a:t> </a:t>
            </a:r>
            <a:r>
              <a:rPr lang="es-AR" sz="2800" b="1" dirty="0" err="1">
                <a:solidFill>
                  <a:schemeClr val="bg1"/>
                </a:solidFill>
              </a:rPr>
              <a:t>sp</a:t>
            </a:r>
            <a:r>
              <a:rPr lang="es-AR" sz="2800" b="1" dirty="0"/>
              <a:t>.</a:t>
            </a:r>
          </a:p>
        </p:txBody>
      </p:sp>
      <p:sp>
        <p:nvSpPr>
          <p:cNvPr id="36" name="Rectángulo 35"/>
          <p:cNvSpPr/>
          <p:nvPr/>
        </p:nvSpPr>
        <p:spPr>
          <a:xfrm>
            <a:off x="27435273" y="30170747"/>
            <a:ext cx="2240182" cy="5040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24" tIns="45710" rIns="91424" bIns="45710" rtlCol="0" anchor="ctr"/>
          <a:lstStyle/>
          <a:p>
            <a:pPr algn="ctr"/>
            <a:endParaRPr lang="es-AR"/>
          </a:p>
        </p:txBody>
      </p:sp>
      <p:sp>
        <p:nvSpPr>
          <p:cNvPr id="37" name="CuadroTexto 36"/>
          <p:cNvSpPr txBox="1"/>
          <p:nvPr/>
        </p:nvSpPr>
        <p:spPr>
          <a:xfrm>
            <a:off x="27412056" y="30191947"/>
            <a:ext cx="2202815" cy="461645"/>
          </a:xfrm>
          <a:prstGeom prst="rect">
            <a:avLst/>
          </a:prstGeom>
          <a:noFill/>
        </p:spPr>
        <p:txBody>
          <a:bodyPr wrap="none" lIns="91424" tIns="45710" rIns="91424" bIns="45710" rtlCol="0">
            <a:spAutoFit/>
          </a:bodyPr>
          <a:lstStyle/>
          <a:p>
            <a:r>
              <a:rPr lang="es-AR" sz="2400" b="1" i="1" dirty="0" err="1"/>
              <a:t>Sarcotretes</a:t>
            </a:r>
            <a:r>
              <a:rPr lang="es-AR" sz="2400" b="1" dirty="0"/>
              <a:t> </a:t>
            </a:r>
            <a:r>
              <a:rPr lang="es-AR" sz="2400" b="1" dirty="0" err="1"/>
              <a:t>sp</a:t>
            </a:r>
            <a:r>
              <a:rPr lang="es-AR" sz="2400" b="1" dirty="0"/>
              <a:t>.</a:t>
            </a:r>
          </a:p>
        </p:txBody>
      </p:sp>
      <p:pic>
        <p:nvPicPr>
          <p:cNvPr id="1026" name="Picture 2" descr="log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0002" y="3520084"/>
            <a:ext cx="7157567" cy="2981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Imagen 3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14817" y="3655364"/>
            <a:ext cx="8874333" cy="3090887"/>
          </a:xfrm>
          <a:prstGeom prst="rect">
            <a:avLst/>
          </a:prstGeom>
        </p:spPr>
      </p:pic>
      <p:pic>
        <p:nvPicPr>
          <p:cNvPr id="40" name="Imagen 3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1580" y="3342585"/>
            <a:ext cx="3060464" cy="3060464"/>
          </a:xfrm>
          <a:prstGeom prst="rect">
            <a:avLst/>
          </a:prstGeom>
        </p:spPr>
      </p:pic>
      <p:pic>
        <p:nvPicPr>
          <p:cNvPr id="42" name="Imagen 4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4129" y="3323335"/>
            <a:ext cx="3435967" cy="3435963"/>
          </a:xfrm>
          <a:prstGeom prst="rect">
            <a:avLst/>
          </a:prstGeom>
        </p:spPr>
      </p:pic>
      <p:pic>
        <p:nvPicPr>
          <p:cNvPr id="43" name="Imagen 4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4084" y="3673221"/>
            <a:ext cx="3031916" cy="3031913"/>
          </a:xfrm>
          <a:prstGeom prst="rect">
            <a:avLst/>
          </a:prstGeom>
        </p:spPr>
      </p:pic>
      <p:sp>
        <p:nvSpPr>
          <p:cNvPr id="24" name="23 Elipse"/>
          <p:cNvSpPr/>
          <p:nvPr/>
        </p:nvSpPr>
        <p:spPr>
          <a:xfrm>
            <a:off x="7858260" y="18037937"/>
            <a:ext cx="24379552" cy="7468572"/>
          </a:xfrm>
          <a:prstGeom prst="ellipse">
            <a:avLst/>
          </a:prstGeom>
          <a:solidFill>
            <a:srgbClr val="00808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 anchorCtr="1"/>
          <a:lstStyle/>
          <a:p>
            <a:pPr lvl="0" algn="ctr"/>
            <a:r>
              <a:rPr lang="es-MX" sz="6000" b="1" dirty="0">
                <a:solidFill>
                  <a:prstClr val="black"/>
                </a:solidFill>
              </a:rPr>
              <a:t> </a:t>
            </a:r>
            <a:r>
              <a:rPr lang="es-MX" sz="6000" b="1" dirty="0">
                <a:solidFill>
                  <a:schemeClr val="bg1"/>
                </a:solidFill>
              </a:rPr>
              <a:t>Materiales y Métodos</a:t>
            </a:r>
          </a:p>
          <a:p>
            <a:pPr algn="ctr"/>
            <a:r>
              <a:rPr lang="es-AR" sz="3600" dirty="0">
                <a:solidFill>
                  <a:schemeClr val="bg1"/>
                </a:solidFill>
              </a:rPr>
              <a:t>   Se realizó la disección del pez bajo lupa y se retiraron los  copépodos de la musculatura</a:t>
            </a:r>
            <a:r>
              <a:rPr lang="es-AR" sz="3600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AR" sz="3600" dirty="0" smtClean="0">
                <a:solidFill>
                  <a:schemeClr val="bg1"/>
                </a:solidFill>
              </a:rPr>
              <a:t> </a:t>
            </a:r>
            <a:r>
              <a:rPr lang="es-AR" sz="3600" dirty="0">
                <a:solidFill>
                  <a:schemeClr val="bg1"/>
                </a:solidFill>
              </a:rPr>
              <a:t>Parte del tronco de los copépodos fue utilizado para realizar la extracción de ADN y se secuenciaron los genes COI y 28S. Se compararon las secuencias con las depositadas en el </a:t>
            </a:r>
            <a:r>
              <a:rPr lang="es-AR" sz="3600" dirty="0" err="1">
                <a:solidFill>
                  <a:schemeClr val="bg1"/>
                </a:solidFill>
              </a:rPr>
              <a:t>GenBank</a:t>
            </a:r>
            <a:r>
              <a:rPr lang="es-AR" sz="3600" dirty="0">
                <a:solidFill>
                  <a:schemeClr val="bg1"/>
                </a:solidFill>
              </a:rPr>
              <a:t> y en el </a:t>
            </a:r>
            <a:r>
              <a:rPr lang="es-AR" sz="3600" dirty="0" err="1">
                <a:solidFill>
                  <a:schemeClr val="bg1"/>
                </a:solidFill>
              </a:rPr>
              <a:t>Blast</a:t>
            </a:r>
            <a:r>
              <a:rPr lang="es-AR" sz="3600" dirty="0">
                <a:solidFill>
                  <a:schemeClr val="bg1"/>
                </a:solidFill>
              </a:rPr>
              <a:t>-n se observó una mayor similitud con géneros de la Familia </a:t>
            </a:r>
            <a:r>
              <a:rPr lang="es-AR" sz="3600" dirty="0" err="1">
                <a:solidFill>
                  <a:schemeClr val="bg1"/>
                </a:solidFill>
              </a:rPr>
              <a:t>Pennellidae</a:t>
            </a:r>
            <a:r>
              <a:rPr lang="es-AR" sz="3600" dirty="0">
                <a:solidFill>
                  <a:schemeClr val="bg1"/>
                </a:solidFill>
              </a:rPr>
              <a:t>. Se construyeron dos matrices, una por gen y se alinearon con el programa MAFFT. Se utilizó el programa </a:t>
            </a:r>
            <a:r>
              <a:rPr lang="es-AR" sz="3600" dirty="0" err="1">
                <a:solidFill>
                  <a:schemeClr val="bg1"/>
                </a:solidFill>
              </a:rPr>
              <a:t>Gblocks</a:t>
            </a:r>
            <a:r>
              <a:rPr lang="es-AR" sz="3600" dirty="0">
                <a:solidFill>
                  <a:schemeClr val="bg1"/>
                </a:solidFill>
              </a:rPr>
              <a:t> para detectar las regiones </a:t>
            </a:r>
            <a:r>
              <a:rPr lang="es-AR" sz="3600" dirty="0" err="1">
                <a:solidFill>
                  <a:schemeClr val="bg1"/>
                </a:solidFill>
              </a:rPr>
              <a:t>hipervariables</a:t>
            </a:r>
            <a:r>
              <a:rPr lang="es-AR" sz="3600" dirty="0">
                <a:solidFill>
                  <a:schemeClr val="bg1"/>
                </a:solidFill>
              </a:rPr>
              <a:t> alineadas en forma ambigua las cuales fueron eliminadas del análisis del gen 28S. También se calculó con el programa MEGA X la distancia génica (p-</a:t>
            </a:r>
            <a:r>
              <a:rPr lang="es-AR" sz="3600" dirty="0" err="1">
                <a:solidFill>
                  <a:schemeClr val="bg1"/>
                </a:solidFill>
              </a:rPr>
              <a:t>value</a:t>
            </a:r>
            <a:r>
              <a:rPr lang="es-AR" sz="3600" dirty="0">
                <a:solidFill>
                  <a:schemeClr val="bg1"/>
                </a:solidFill>
              </a:rPr>
              <a:t>). Los árboles se generaron con el programa </a:t>
            </a:r>
            <a:r>
              <a:rPr lang="es-AR" sz="3600" dirty="0" err="1">
                <a:solidFill>
                  <a:schemeClr val="bg1"/>
                </a:solidFill>
              </a:rPr>
              <a:t>MrBayes</a:t>
            </a:r>
            <a:r>
              <a:rPr lang="es-AR" sz="3600" dirty="0">
                <a:solidFill>
                  <a:schemeClr val="bg1"/>
                </a:solidFill>
              </a:rPr>
              <a:t>. </a:t>
            </a:r>
            <a:endParaRPr lang="es-AR" sz="3600" dirty="0" smtClean="0">
              <a:solidFill>
                <a:schemeClr val="bg1"/>
              </a:solidFill>
            </a:endParaRPr>
          </a:p>
          <a:p>
            <a:pPr algn="ctr"/>
            <a:endParaRPr lang="es-AR" sz="3600" dirty="0">
              <a:solidFill>
                <a:schemeClr val="bg1"/>
              </a:solidFill>
            </a:endParaRPr>
          </a:p>
        </p:txBody>
      </p:sp>
      <p:pic>
        <p:nvPicPr>
          <p:cNvPr id="45" name="19 Imagen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686" b="6173" l="1722" r="15502">
                        <a14:foregroundMark x1="8123" y1="2842" x2="8123" y2="2842"/>
                        <a14:foregroundMark x1="10919" y1="3020" x2="10919" y2="3020"/>
                        <a14:foregroundMark x1="9454" y1="2842" x2="9454" y2="2842"/>
                        <a14:foregroundMark x1="10120" y1="3197" x2="10120" y2="31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82776" b="93141"/>
          <a:stretch/>
        </p:blipFill>
        <p:spPr>
          <a:xfrm>
            <a:off x="5616851" y="38669948"/>
            <a:ext cx="1197603" cy="271467"/>
          </a:xfrm>
          <a:prstGeom prst="rect">
            <a:avLst/>
          </a:prstGeom>
        </p:spPr>
      </p:pic>
      <p:pic>
        <p:nvPicPr>
          <p:cNvPr id="18" name="17 Imagen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03456" y="13494166"/>
            <a:ext cx="6488164" cy="5324134"/>
          </a:xfrm>
          <a:prstGeom prst="rect">
            <a:avLst/>
          </a:prstGeom>
          <a:effectLst>
            <a:glow rad="127000">
              <a:schemeClr val="tx1">
                <a:lumMod val="75000"/>
              </a:schemeClr>
            </a:glow>
          </a:effectLst>
        </p:spPr>
      </p:pic>
      <p:sp>
        <p:nvSpPr>
          <p:cNvPr id="26" name="25 Elipse"/>
          <p:cNvSpPr/>
          <p:nvPr/>
        </p:nvSpPr>
        <p:spPr>
          <a:xfrm>
            <a:off x="56054" y="24844789"/>
            <a:ext cx="22544330" cy="10511438"/>
          </a:xfrm>
          <a:prstGeom prst="ellipse">
            <a:avLst/>
          </a:prstGeom>
          <a:solidFill>
            <a:srgbClr val="00808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endParaRPr lang="es-MX" sz="8800" b="1" dirty="0">
              <a:solidFill>
                <a:prstClr val="black"/>
              </a:solidFill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8343606" y="24988042"/>
            <a:ext cx="53687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s-MX" sz="8000" b="1" dirty="0">
                <a:solidFill>
                  <a:prstClr val="black"/>
                </a:solidFill>
              </a:rPr>
              <a:t>Resultados</a:t>
            </a:r>
          </a:p>
        </p:txBody>
      </p:sp>
      <p:sp>
        <p:nvSpPr>
          <p:cNvPr id="46" name="45 Rectángulo"/>
          <p:cNvSpPr/>
          <p:nvPr/>
        </p:nvSpPr>
        <p:spPr>
          <a:xfrm>
            <a:off x="1168059" y="26691941"/>
            <a:ext cx="20320320" cy="8417669"/>
          </a:xfrm>
          <a:prstGeom prst="rect">
            <a:avLst/>
          </a:prstGeom>
          <a:noFill/>
        </p:spPr>
        <p:txBody>
          <a:bodyPr wrap="square" lIns="91424" tIns="45710" rIns="91424" bIns="45710">
            <a:spAutoFit/>
          </a:bodyPr>
          <a:lstStyle/>
          <a:p>
            <a:pPr lvl="0" algn="ctr"/>
            <a:r>
              <a:rPr lang="es-AR" sz="3800" dirty="0" smtClean="0">
                <a:solidFill>
                  <a:schemeClr val="bg1"/>
                </a:solidFill>
              </a:rPr>
              <a:t>El largo cuello de los copépodos se extendía hacia la región anterior anclándose </a:t>
            </a:r>
          </a:p>
          <a:p>
            <a:pPr lvl="0" algn="ctr"/>
            <a:r>
              <a:rPr lang="es-AR" sz="3800" dirty="0" smtClean="0">
                <a:solidFill>
                  <a:schemeClr val="bg1"/>
                </a:solidFill>
              </a:rPr>
              <a:t>cerca de la columna vertebral del hospedador. Luego de la disección se observó</a:t>
            </a:r>
          </a:p>
          <a:p>
            <a:pPr lvl="0" algn="ctr"/>
            <a:r>
              <a:rPr lang="es-AR" sz="3800" dirty="0" smtClean="0">
                <a:solidFill>
                  <a:schemeClr val="bg1"/>
                </a:solidFill>
              </a:rPr>
              <a:t> el extremo anterior con proyecciones que coinciden a las descriptas</a:t>
            </a:r>
          </a:p>
          <a:p>
            <a:pPr lvl="0" algn="ctr"/>
            <a:r>
              <a:rPr lang="es-AR" sz="3800" dirty="0" smtClean="0">
                <a:solidFill>
                  <a:schemeClr val="bg1"/>
                </a:solidFill>
              </a:rPr>
              <a:t> para el género </a:t>
            </a:r>
            <a:r>
              <a:rPr lang="es-AR" sz="3800" i="1" dirty="0" err="1" smtClean="0">
                <a:solidFill>
                  <a:schemeClr val="bg1"/>
                </a:solidFill>
              </a:rPr>
              <a:t>Sarcotretes</a:t>
            </a:r>
            <a:r>
              <a:rPr lang="es-AR" sz="3800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 (FIG 3).</a:t>
            </a:r>
          </a:p>
          <a:p>
            <a:pPr lvl="0" algn="ctr"/>
            <a:r>
              <a:rPr lang="es-AR" sz="3800" dirty="0" smtClean="0">
                <a:solidFill>
                  <a:schemeClr val="bg1"/>
                </a:solidFill>
              </a:rPr>
              <a:t> Las piezas bucales no pudieron recuperarse en su totalidad.</a:t>
            </a:r>
          </a:p>
          <a:p>
            <a:pPr algn="ctr"/>
            <a:r>
              <a:rPr lang="es-AR" sz="3800" dirty="0" smtClean="0">
                <a:solidFill>
                  <a:schemeClr val="bg1"/>
                </a:solidFill>
              </a:rPr>
              <a:t>Analizando el </a:t>
            </a:r>
            <a:r>
              <a:rPr lang="es-AR" sz="3800" dirty="0" err="1" smtClean="0">
                <a:solidFill>
                  <a:schemeClr val="bg1"/>
                </a:solidFill>
              </a:rPr>
              <a:t>filograma</a:t>
            </a:r>
            <a:r>
              <a:rPr lang="es-AR" sz="3800" dirty="0" smtClean="0">
                <a:solidFill>
                  <a:schemeClr val="bg1"/>
                </a:solidFill>
              </a:rPr>
              <a:t> del gen COI (FIG 4) se observa a </a:t>
            </a:r>
            <a:r>
              <a:rPr lang="es-AR" sz="3800" i="1" dirty="0" err="1" smtClean="0">
                <a:solidFill>
                  <a:schemeClr val="bg1"/>
                </a:solidFill>
              </a:rPr>
              <a:t>Sarcotretes</a:t>
            </a:r>
            <a:r>
              <a:rPr lang="es-AR" sz="3800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AR" sz="3800" dirty="0" smtClean="0">
                <a:solidFill>
                  <a:schemeClr val="bg1"/>
                </a:solidFill>
              </a:rPr>
              <a:t>en la base de la rama formada por (</a:t>
            </a:r>
            <a:r>
              <a:rPr lang="es-AR" sz="3800" i="1" dirty="0" err="1" smtClean="0">
                <a:solidFill>
                  <a:schemeClr val="bg1"/>
                </a:solidFill>
              </a:rPr>
              <a:t>Peniculus</a:t>
            </a:r>
            <a:r>
              <a:rPr lang="es-AR" sz="3800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 (</a:t>
            </a:r>
            <a:r>
              <a:rPr lang="es-AR" sz="3800" i="1" dirty="0" err="1" smtClean="0">
                <a:solidFill>
                  <a:schemeClr val="bg1"/>
                </a:solidFill>
              </a:rPr>
              <a:t>Metapeniculus</a:t>
            </a:r>
            <a:r>
              <a:rPr lang="es-AR" sz="3800" i="1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</a:t>
            </a:r>
            <a:r>
              <a:rPr lang="es-AR" sz="3800" i="1" dirty="0" smtClean="0">
                <a:solidFill>
                  <a:schemeClr val="bg1"/>
                </a:solidFill>
              </a:rPr>
              <a:t> + </a:t>
            </a:r>
            <a:r>
              <a:rPr lang="es-AR" sz="3800" i="1" dirty="0" err="1" smtClean="0">
                <a:solidFill>
                  <a:schemeClr val="bg1"/>
                </a:solidFill>
              </a:rPr>
              <a:t>Pennella</a:t>
            </a:r>
            <a:r>
              <a:rPr lang="es-AR" sz="3800" i="1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.))</a:t>
            </a:r>
          </a:p>
          <a:p>
            <a:pPr algn="ctr"/>
            <a:r>
              <a:rPr lang="es-AR" sz="3800" dirty="0" smtClean="0">
                <a:solidFill>
                  <a:schemeClr val="bg1"/>
                </a:solidFill>
              </a:rPr>
              <a:t> y según el gen 28S, del cual hay pocos géneros secuenciados (FIG 4), </a:t>
            </a:r>
            <a:r>
              <a:rPr lang="es-AR" sz="3800" i="1" dirty="0" err="1" smtClean="0">
                <a:solidFill>
                  <a:schemeClr val="bg1"/>
                </a:solidFill>
              </a:rPr>
              <a:t>Sarcotretes</a:t>
            </a:r>
            <a:r>
              <a:rPr lang="es-AR" sz="3800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AR" sz="3800" dirty="0" smtClean="0">
                <a:solidFill>
                  <a:schemeClr val="bg1"/>
                </a:solidFill>
              </a:rPr>
              <a:t>es el grupo hermano de </a:t>
            </a:r>
            <a:r>
              <a:rPr lang="es-AR" sz="3800" i="1" dirty="0" err="1" smtClean="0">
                <a:solidFill>
                  <a:schemeClr val="bg1"/>
                </a:solidFill>
              </a:rPr>
              <a:t>Lernaeenicus</a:t>
            </a:r>
            <a:r>
              <a:rPr lang="es-AR" sz="3800" i="1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 y </a:t>
            </a:r>
            <a:r>
              <a:rPr lang="es-AR" sz="3800" i="1" dirty="0" err="1" smtClean="0">
                <a:solidFill>
                  <a:schemeClr val="bg1"/>
                </a:solidFill>
              </a:rPr>
              <a:t>Haemobaphes</a:t>
            </a:r>
            <a:r>
              <a:rPr lang="es-AR" sz="3800" i="1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AR" sz="3800" dirty="0" smtClean="0">
                <a:solidFill>
                  <a:schemeClr val="bg1"/>
                </a:solidFill>
              </a:rPr>
              <a:t>La distancia génica del gen COI de los copépodos encontrados es entre 18 y 21 %</a:t>
            </a:r>
          </a:p>
          <a:p>
            <a:pPr algn="ctr"/>
            <a:r>
              <a:rPr lang="es-AR" sz="3800" dirty="0" smtClean="0">
                <a:solidFill>
                  <a:schemeClr val="bg1"/>
                </a:solidFill>
              </a:rPr>
              <a:t> con respecto a </a:t>
            </a:r>
            <a:r>
              <a:rPr lang="es-AR" sz="3800" i="1" dirty="0" err="1" smtClean="0">
                <a:solidFill>
                  <a:schemeClr val="bg1"/>
                </a:solidFill>
              </a:rPr>
              <a:t>Peniculus</a:t>
            </a:r>
            <a:r>
              <a:rPr lang="es-AR" sz="3800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 </a:t>
            </a:r>
            <a:r>
              <a:rPr lang="es-AR" sz="3800" i="1" dirty="0" err="1" smtClean="0">
                <a:solidFill>
                  <a:schemeClr val="bg1"/>
                </a:solidFill>
              </a:rPr>
              <a:t>Metapeniculus</a:t>
            </a:r>
            <a:r>
              <a:rPr lang="es-AR" sz="3800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 y </a:t>
            </a:r>
            <a:r>
              <a:rPr lang="es-AR" sz="3800" i="1" dirty="0" err="1" smtClean="0">
                <a:solidFill>
                  <a:schemeClr val="bg1"/>
                </a:solidFill>
              </a:rPr>
              <a:t>Pennella</a:t>
            </a:r>
            <a:r>
              <a:rPr lang="es-AR" sz="3800" dirty="0" smtClean="0">
                <a:solidFill>
                  <a:schemeClr val="bg1"/>
                </a:solidFill>
              </a:rPr>
              <a:t> </a:t>
            </a:r>
            <a:r>
              <a:rPr lang="es-AR" sz="3800" dirty="0" err="1" smtClean="0">
                <a:solidFill>
                  <a:schemeClr val="bg1"/>
                </a:solidFill>
              </a:rPr>
              <a:t>sp</a:t>
            </a:r>
            <a:r>
              <a:rPr lang="es-AR" sz="3800" dirty="0" smtClean="0">
                <a:solidFill>
                  <a:schemeClr val="bg1"/>
                </a:solidFill>
              </a:rPr>
              <a:t>. </a:t>
            </a:r>
          </a:p>
          <a:p>
            <a:pPr algn="ctr"/>
            <a:r>
              <a:rPr lang="es-AR" sz="3800" dirty="0" smtClean="0">
                <a:solidFill>
                  <a:schemeClr val="bg1"/>
                </a:solidFill>
              </a:rPr>
              <a:t>mientras que el gen 28S con respecto a </a:t>
            </a:r>
            <a:r>
              <a:rPr lang="es-AR" sz="3800" i="1" dirty="0" err="1" smtClean="0">
                <a:solidFill>
                  <a:schemeClr val="bg1"/>
                </a:solidFill>
              </a:rPr>
              <a:t>Lernaeeniscus</a:t>
            </a:r>
            <a:r>
              <a:rPr lang="es-AR" sz="3800" i="1" dirty="0" smtClean="0">
                <a:solidFill>
                  <a:schemeClr val="bg1"/>
                </a:solidFill>
              </a:rPr>
              <a:t> </a:t>
            </a:r>
            <a:r>
              <a:rPr lang="es-AR" sz="3800" i="1" dirty="0" err="1" smtClean="0">
                <a:solidFill>
                  <a:schemeClr val="bg1"/>
                </a:solidFill>
              </a:rPr>
              <a:t>sp</a:t>
            </a:r>
            <a:r>
              <a:rPr lang="es-AR" sz="3800" i="1" dirty="0" smtClean="0">
                <a:solidFill>
                  <a:schemeClr val="bg1"/>
                </a:solidFill>
              </a:rPr>
              <a:t>. y </a:t>
            </a:r>
            <a:r>
              <a:rPr lang="es-AR" sz="3800" i="1" dirty="0" err="1" smtClean="0">
                <a:solidFill>
                  <a:schemeClr val="bg1"/>
                </a:solidFill>
              </a:rPr>
              <a:t>Haemobaphes</a:t>
            </a:r>
            <a:r>
              <a:rPr lang="es-AR" sz="3800" i="1" dirty="0" smtClean="0">
                <a:solidFill>
                  <a:schemeClr val="bg1"/>
                </a:solidFill>
              </a:rPr>
              <a:t> </a:t>
            </a:r>
            <a:r>
              <a:rPr lang="es-AR" sz="3800" i="1" dirty="0" err="1" smtClean="0">
                <a:solidFill>
                  <a:schemeClr val="bg1"/>
                </a:solidFill>
              </a:rPr>
              <a:t>sp</a:t>
            </a:r>
            <a:r>
              <a:rPr lang="es-AR" sz="3800" i="1" dirty="0" smtClean="0">
                <a:solidFill>
                  <a:schemeClr val="bg1"/>
                </a:solidFill>
              </a:rPr>
              <a:t>.</a:t>
            </a:r>
          </a:p>
          <a:p>
            <a:pPr algn="ctr"/>
            <a:r>
              <a:rPr lang="es-AR" sz="3800" dirty="0" smtClean="0">
                <a:solidFill>
                  <a:schemeClr val="bg1"/>
                </a:solidFill>
              </a:rPr>
              <a:t> presenta un </a:t>
            </a:r>
            <a:r>
              <a:rPr lang="es-AR" sz="3800" i="1" dirty="0" smtClean="0">
                <a:solidFill>
                  <a:schemeClr val="bg1"/>
                </a:solidFill>
              </a:rPr>
              <a:t>p</a:t>
            </a:r>
            <a:r>
              <a:rPr lang="es-AR" sz="3800" dirty="0" smtClean="0">
                <a:solidFill>
                  <a:schemeClr val="bg1"/>
                </a:solidFill>
              </a:rPr>
              <a:t>-valor entre 13-15%.</a:t>
            </a:r>
            <a:endParaRPr lang="es-MX" sz="6600" dirty="0" smtClean="0">
              <a:solidFill>
                <a:schemeClr val="bg1"/>
              </a:solidFill>
            </a:endParaRPr>
          </a:p>
          <a:p>
            <a:pPr algn="just"/>
            <a:endParaRPr lang="es-AR" sz="4700" dirty="0">
              <a:solidFill>
                <a:srgbClr val="000000"/>
              </a:solidFill>
              <a:latin typeface="Arial"/>
              <a:ea typeface="Calibri"/>
            </a:endParaRPr>
          </a:p>
        </p:txBody>
      </p:sp>
      <p:pic>
        <p:nvPicPr>
          <p:cNvPr id="21" name="20 Imagen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97" l="0" r="89722">
                        <a14:foregroundMark x1="35556" y1="19688" x2="35556" y2="19688"/>
                        <a14:foregroundMark x1="36250" y1="15781" x2="36250" y2="15781"/>
                        <a14:foregroundMark x1="36667" y1="9688" x2="36667" y2="9688"/>
                        <a14:foregroundMark x1="38889" y1="6797" x2="38889" y2="6797"/>
                        <a14:foregroundMark x1="42500" y1="4219" x2="42500" y2="4219"/>
                        <a14:foregroundMark x1="20139" y1="19688" x2="20139" y2="19688"/>
                        <a14:foregroundMark x1="13611" y1="9688" x2="13611" y2="9688"/>
                        <a14:foregroundMark x1="7083" y1="5859" x2="7083" y2="5859"/>
                        <a14:foregroundMark x1="2083" y1="4219" x2="2083" y2="4219"/>
                        <a14:foregroundMark x1="10417" y1="3594" x2="10417" y2="359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4708" r="11083" b="1373"/>
          <a:stretch/>
        </p:blipFill>
        <p:spPr>
          <a:xfrm>
            <a:off x="43252" y="22665826"/>
            <a:ext cx="4896750" cy="3794241"/>
          </a:xfrm>
          <a:prstGeom prst="rect">
            <a:avLst/>
          </a:prstGeom>
        </p:spPr>
      </p:pic>
      <p:sp>
        <p:nvSpPr>
          <p:cNvPr id="27" name="26 Elipse"/>
          <p:cNvSpPr/>
          <p:nvPr/>
        </p:nvSpPr>
        <p:spPr>
          <a:xfrm>
            <a:off x="5648468" y="34857218"/>
            <a:ext cx="26474769" cy="7387848"/>
          </a:xfrm>
          <a:prstGeom prst="ellipse">
            <a:avLst/>
          </a:prstGeom>
          <a:solidFill>
            <a:srgbClr val="008080">
              <a:alpha val="4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b" anchorCtr="1">
            <a:spAutoFit/>
          </a:bodyPr>
          <a:lstStyle/>
          <a:p>
            <a:pPr lvl="0"/>
            <a:endParaRPr lang="es-AR" sz="3600" dirty="0">
              <a:solidFill>
                <a:prstClr val="black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2275" y="24962682"/>
            <a:ext cx="9905538" cy="10838078"/>
          </a:xfrm>
          <a:prstGeom prst="rect">
            <a:avLst/>
          </a:prstGeom>
        </p:spPr>
      </p:pic>
      <p:pic>
        <p:nvPicPr>
          <p:cNvPr id="30" name="19 Imagen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33" b="95027" l="0" r="9387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944" y="33850452"/>
            <a:ext cx="6053199" cy="5985058"/>
          </a:xfrm>
          <a:prstGeom prst="rect">
            <a:avLst/>
          </a:prstGeom>
        </p:spPr>
      </p:pic>
      <p:sp>
        <p:nvSpPr>
          <p:cNvPr id="47" name="CuadroTexto 37"/>
          <p:cNvSpPr txBox="1"/>
          <p:nvPr/>
        </p:nvSpPr>
        <p:spPr>
          <a:xfrm>
            <a:off x="21924030" y="25035065"/>
            <a:ext cx="6120751" cy="3154690"/>
          </a:xfrm>
          <a:prstGeom prst="rect">
            <a:avLst/>
          </a:prstGeom>
          <a:noFill/>
        </p:spPr>
        <p:txBody>
          <a:bodyPr wrap="square" lIns="91424" tIns="45710" rIns="91424" bIns="45710" rtlCol="0">
            <a:spAutoFit/>
          </a:bodyPr>
          <a:lstStyle/>
          <a:p>
            <a:pPr algn="ctr"/>
            <a:r>
              <a:rPr lang="es-AR" sz="3800" b="1" dirty="0" err="1">
                <a:solidFill>
                  <a:schemeClr val="bg1"/>
                </a:solidFill>
              </a:rPr>
              <a:t>Fig</a:t>
            </a:r>
            <a:r>
              <a:rPr lang="es-AR" sz="3800" b="1" dirty="0">
                <a:solidFill>
                  <a:schemeClr val="bg1"/>
                </a:solidFill>
              </a:rPr>
              <a:t> 3. </a:t>
            </a:r>
            <a:r>
              <a:rPr lang="es-AR" sz="3800" b="1" dirty="0" err="1">
                <a:solidFill>
                  <a:schemeClr val="bg1"/>
                </a:solidFill>
              </a:rPr>
              <a:t>Filograma</a:t>
            </a:r>
            <a:r>
              <a:rPr lang="es-AR" sz="3800" b="1" dirty="0">
                <a:solidFill>
                  <a:schemeClr val="bg1"/>
                </a:solidFill>
              </a:rPr>
              <a:t> de copépodos </a:t>
            </a:r>
            <a:r>
              <a:rPr lang="es-AR" sz="3800" b="1" dirty="0" err="1">
                <a:solidFill>
                  <a:schemeClr val="bg1"/>
                </a:solidFill>
              </a:rPr>
              <a:t>Penelidos</a:t>
            </a:r>
            <a:r>
              <a:rPr lang="es-AR" sz="3800" b="1" dirty="0">
                <a:solidFill>
                  <a:schemeClr val="bg1"/>
                </a:solidFill>
              </a:rPr>
              <a:t> según el gen 28S</a:t>
            </a:r>
            <a:endParaRPr lang="es-MX" sz="3800" b="1" dirty="0">
              <a:solidFill>
                <a:schemeClr val="bg1"/>
              </a:solidFill>
            </a:endParaRPr>
          </a:p>
          <a:p>
            <a:endParaRPr lang="es-AR" dirty="0">
              <a:solidFill>
                <a:schemeClr val="bg1"/>
              </a:solidFill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15848975" y="35077484"/>
            <a:ext cx="5381601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s-MX" sz="8800" b="1" dirty="0">
                <a:solidFill>
                  <a:prstClr val="black"/>
                </a:solidFill>
              </a:rPr>
              <a:t>Discusión</a:t>
            </a:r>
          </a:p>
        </p:txBody>
      </p:sp>
      <p:sp>
        <p:nvSpPr>
          <p:cNvPr id="49" name="48 Rectángulo"/>
          <p:cNvSpPr/>
          <p:nvPr/>
        </p:nvSpPr>
        <p:spPr>
          <a:xfrm>
            <a:off x="6553923" y="36734332"/>
            <a:ext cx="2446517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s-AR" sz="4000" dirty="0">
                <a:solidFill>
                  <a:prstClr val="black"/>
                </a:solidFill>
              </a:rPr>
              <a:t>Estos resultados confirman que el copépodo secuenciado </a:t>
            </a:r>
            <a:endParaRPr lang="es-AR" sz="4000" dirty="0" smtClean="0">
              <a:solidFill>
                <a:prstClr val="black"/>
              </a:solidFill>
            </a:endParaRPr>
          </a:p>
          <a:p>
            <a:pPr lvl="0" algn="ctr"/>
            <a:r>
              <a:rPr lang="es-AR" sz="4000" dirty="0" smtClean="0">
                <a:solidFill>
                  <a:prstClr val="black"/>
                </a:solidFill>
              </a:rPr>
              <a:t>representa </a:t>
            </a:r>
            <a:r>
              <a:rPr lang="es-AR" sz="4000" dirty="0">
                <a:solidFill>
                  <a:prstClr val="black"/>
                </a:solidFill>
              </a:rPr>
              <a:t>un género diferente </a:t>
            </a:r>
            <a:r>
              <a:rPr lang="es-AR" sz="4000" dirty="0" smtClean="0">
                <a:solidFill>
                  <a:prstClr val="black"/>
                </a:solidFill>
              </a:rPr>
              <a:t>a </a:t>
            </a:r>
            <a:r>
              <a:rPr lang="es-AR" sz="4000" dirty="0">
                <a:solidFill>
                  <a:prstClr val="black"/>
                </a:solidFill>
              </a:rPr>
              <a:t>las secuencias depositadas en el </a:t>
            </a:r>
            <a:r>
              <a:rPr lang="es-AR" sz="4000" dirty="0" err="1">
                <a:solidFill>
                  <a:prstClr val="black"/>
                </a:solidFill>
              </a:rPr>
              <a:t>GenBank</a:t>
            </a:r>
            <a:r>
              <a:rPr lang="es-AR" sz="4000" dirty="0">
                <a:solidFill>
                  <a:prstClr val="black"/>
                </a:solidFill>
              </a:rPr>
              <a:t> debido a la gran distancia génica que se encuentra </a:t>
            </a:r>
            <a:r>
              <a:rPr lang="es-AR" sz="4000" dirty="0" smtClean="0">
                <a:solidFill>
                  <a:prstClr val="black"/>
                </a:solidFill>
              </a:rPr>
              <a:t>tanto </a:t>
            </a:r>
            <a:r>
              <a:rPr lang="es-AR" sz="4000" dirty="0">
                <a:solidFill>
                  <a:prstClr val="black"/>
                </a:solidFill>
              </a:rPr>
              <a:t>en los dos genes. Las estructuras que se pueden observar de este copépodo lo relacionan estrechamente con el género </a:t>
            </a:r>
            <a:r>
              <a:rPr lang="es-AR" sz="4000" i="1" dirty="0" err="1">
                <a:solidFill>
                  <a:prstClr val="black"/>
                </a:solidFill>
              </a:rPr>
              <a:t>Sarcotretes</a:t>
            </a:r>
            <a:r>
              <a:rPr lang="es-AR" sz="4000" dirty="0">
                <a:solidFill>
                  <a:prstClr val="black"/>
                </a:solidFill>
              </a:rPr>
              <a:t> </a:t>
            </a:r>
            <a:r>
              <a:rPr lang="es-AR" sz="4000" dirty="0" err="1">
                <a:solidFill>
                  <a:prstClr val="black"/>
                </a:solidFill>
              </a:rPr>
              <a:t>sp</a:t>
            </a:r>
            <a:r>
              <a:rPr lang="es-AR" sz="4000" dirty="0">
                <a:solidFill>
                  <a:prstClr val="black"/>
                </a:solidFill>
              </a:rPr>
              <a:t>. Las secuencias obtenidas representarían las primeras </a:t>
            </a:r>
          </a:p>
          <a:p>
            <a:pPr lvl="0" algn="ctr"/>
            <a:r>
              <a:rPr lang="es-AR" sz="4000" dirty="0">
                <a:solidFill>
                  <a:prstClr val="black"/>
                </a:solidFill>
              </a:rPr>
              <a:t>del genero </a:t>
            </a:r>
            <a:r>
              <a:rPr lang="es-AR" sz="4000" i="1" dirty="0" err="1">
                <a:solidFill>
                  <a:prstClr val="black"/>
                </a:solidFill>
              </a:rPr>
              <a:t>Sarcotretes</a:t>
            </a:r>
            <a:r>
              <a:rPr lang="es-AR" sz="4000" i="1" dirty="0">
                <a:solidFill>
                  <a:prstClr val="black"/>
                </a:solidFill>
              </a:rPr>
              <a:t> </a:t>
            </a:r>
            <a:r>
              <a:rPr lang="es-AR" sz="4000" dirty="0" err="1">
                <a:solidFill>
                  <a:prstClr val="black"/>
                </a:solidFill>
              </a:rPr>
              <a:t>sp</a:t>
            </a:r>
            <a:r>
              <a:rPr lang="es-AR" sz="4000" i="1" dirty="0">
                <a:solidFill>
                  <a:prstClr val="black"/>
                </a:solidFill>
              </a:rPr>
              <a:t>.</a:t>
            </a:r>
            <a:r>
              <a:rPr lang="es-AR" sz="4000" dirty="0">
                <a:solidFill>
                  <a:prstClr val="black"/>
                </a:solidFill>
              </a:rPr>
              <a:t> y la primera cita para aguas de la República Argentina. </a:t>
            </a:r>
          </a:p>
          <a:p>
            <a:pPr lvl="0" algn="ctr"/>
            <a:r>
              <a:rPr lang="es-AR" sz="4000" dirty="0">
                <a:solidFill>
                  <a:prstClr val="black"/>
                </a:solidFill>
              </a:rPr>
              <a:t>Nuevos ejemplares de este copépodo ayudaran a determinar la especie presente en nuestras aguas</a:t>
            </a:r>
            <a:r>
              <a:rPr lang="es-AR" sz="4000" dirty="0" smtClean="0">
                <a:solidFill>
                  <a:prstClr val="black"/>
                </a:solidFill>
              </a:rPr>
              <a:t>.</a:t>
            </a:r>
          </a:p>
          <a:p>
            <a:pPr lvl="0" algn="ctr"/>
            <a:endParaRPr lang="es-AR" sz="4000" dirty="0">
              <a:solidFill>
                <a:prstClr val="black"/>
              </a:solidFill>
            </a:endParaRPr>
          </a:p>
        </p:txBody>
      </p:sp>
      <p:pic>
        <p:nvPicPr>
          <p:cNvPr id="41" name="40 Imagen"/>
          <p:cNvPicPr>
            <a:picLocks noChangeAspect="1"/>
          </p:cNvPicPr>
          <p:nvPr/>
        </p:nvPicPr>
        <p:blipFill rotWithShape="1"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15556" b="85139" l="8828" r="98516">
                        <a14:foregroundMark x1="19141" y1="39306" x2="19141" y2="39306"/>
                        <a14:foregroundMark x1="11641" y1="55000" x2="11641" y2="55000"/>
                        <a14:foregroundMark x1="11406" y1="57083" x2="11406" y2="57083"/>
                        <a14:foregroundMark x1="27891" y1="39028" x2="27891" y2="39028"/>
                        <a14:foregroundMark x1="13750" y1="40278" x2="13750" y2="40278"/>
                        <a14:foregroundMark x1="17188" y1="38472" x2="17188" y2="38472"/>
                        <a14:foregroundMark x1="11484" y1="36944" x2="11484" y2="36944"/>
                        <a14:foregroundMark x1="79531" y1="36944" x2="79531" y2="36944"/>
                        <a14:foregroundMark x1="73984" y1="36111" x2="73984" y2="36111"/>
                        <a14:foregroundMark x1="73125" y1="35556" x2="77344" y2="36389"/>
                        <a14:foregroundMark x1="81719" y1="38472" x2="81719" y2="38472"/>
                        <a14:foregroundMark x1="60859" y1="83194" x2="60859" y2="83194"/>
                        <a14:foregroundMark x1="60859" y1="84444" x2="59531" y2="80972"/>
                        <a14:foregroundMark x1="58984" y1="82778" x2="58984" y2="82778"/>
                        <a14:foregroundMark x1="58828" y1="85417" x2="58828" y2="85417"/>
                        <a14:foregroundMark x1="62031" y1="83333" x2="62031" y2="83333"/>
                        <a14:foregroundMark x1="10391" y1="85278" x2="98281" y2="82778"/>
                        <a14:foregroundMark x1="10313" y1="84444" x2="10313" y2="84444"/>
                        <a14:foregroundMark x1="85547" y1="37778" x2="85547" y2="37778"/>
                        <a14:foregroundMark x1="90703" y1="37361" x2="90703" y2="37361"/>
                        <a14:foregroundMark x1="93438" y1="37639" x2="93438" y2="37639"/>
                        <a14:foregroundMark x1="89766" y1="36944" x2="89766" y2="36944"/>
                        <a14:foregroundMark x1="95000" y1="36806" x2="95000" y2="36806"/>
                        <a14:foregroundMark x1="97422" y1="36806" x2="97422" y2="36806"/>
                        <a14:foregroundMark x1="93672" y1="35972" x2="93672" y2="35972"/>
                        <a14:foregroundMark x1="92344" y1="36389" x2="92344" y2="36389"/>
                        <a14:foregroundMark x1="90859" y1="36528" x2="90859" y2="36528"/>
                        <a14:foregroundMark x1="76094" y1="35278" x2="98125" y2="34861"/>
                        <a14:foregroundMark x1="22344" y1="37778" x2="22344" y2="37778"/>
                        <a14:foregroundMark x1="82109" y1="21250" x2="82109" y2="21250"/>
                        <a14:foregroundMark x1="88125" y1="22778" x2="88125" y2="22778"/>
                        <a14:foregroundMark x1="72891" y1="15694" x2="98281" y2="14444"/>
                        <a14:foregroundMark x1="72813" y1="14583" x2="98516" y2="14444"/>
                        <a14:foregroundMark x1="77656" y1="76806" x2="77656" y2="76806"/>
                        <a14:foregroundMark x1="71953" y1="72083" x2="96328" y2="58333"/>
                        <a14:foregroundMark x1="96328" y1="60972" x2="67813" y2="79583"/>
                        <a14:foregroundMark x1="95703" y1="58194" x2="98125" y2="64167"/>
                        <a14:foregroundMark x1="96797" y1="63333" x2="96797" y2="63333"/>
                        <a14:foregroundMark x1="93828" y1="71389" x2="93828" y2="71389"/>
                        <a14:foregroundMark x1="10313" y1="16389" x2="12344" y2="36528"/>
                        <a14:foregroundMark x1="71719" y1="16528" x2="10391" y2="15694"/>
                        <a14:foregroundMark x1="10313" y1="19167" x2="10547" y2="39861"/>
                        <a14:foregroundMark x1="13281" y1="36667" x2="51172" y2="34722"/>
                        <a14:foregroundMark x1="10625" y1="58333" x2="66797" y2="57778"/>
                        <a14:foregroundMark x1="61328" y1="80833" x2="67109" y2="57361"/>
                        <a14:foregroundMark x1="60000" y1="70139" x2="60000" y2="70139"/>
                        <a14:foregroundMark x1="10781" y1="58333" x2="41797" y2="58750"/>
                        <a14:foregroundMark x1="41797" y1="58750" x2="62500" y2="67778"/>
                        <a14:foregroundMark x1="37813" y1="60694" x2="56172" y2="81944"/>
                        <a14:foregroundMark x1="28906" y1="59722" x2="43203" y2="83472"/>
                        <a14:foregroundMark x1="19063" y1="59444" x2="24531" y2="85139"/>
                        <a14:foregroundMark x1="11406" y1="58333" x2="10078" y2="58194"/>
                        <a14:foregroundMark x1="22969" y1="83750" x2="8125" y2="71250"/>
                        <a14:foregroundMark x1="8984" y1="57917" x2="9531" y2="69306"/>
                        <a14:foregroundMark x1="9688" y1="16806" x2="8828" y2="33750"/>
                        <a14:foregroundMark x1="9453" y1="16944" x2="9453" y2="16944"/>
                        <a14:foregroundMark x1="9063" y1="17222" x2="8828" y2="70000"/>
                        <a14:foregroundMark x1="60391" y1="83472" x2="85469" y2="84722"/>
                        <a14:foregroundMark x1="71328" y1="84167" x2="59375" y2="85000"/>
                        <a14:foregroundMark x1="66484" y1="84583" x2="72578" y2="84583"/>
                      </a14:backgroundRemoval>
                    </a14:imgEffect>
                    <a14:imgEffect>
                      <a14:sharpenSoften amount="25000"/>
                    </a14:imgEffect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08" r="-159" b="-308"/>
          <a:stretch/>
        </p:blipFill>
        <p:spPr>
          <a:xfrm>
            <a:off x="-606684" y="17428817"/>
            <a:ext cx="10155975" cy="5580000"/>
          </a:xfrm>
          <a:prstGeom prst="rect">
            <a:avLst/>
          </a:prstGeom>
          <a:ln>
            <a:solidFill>
              <a:srgbClr val="25554A">
                <a:alpha val="84000"/>
              </a:srgbClr>
            </a:solidFill>
          </a:ln>
          <a:effectLst>
            <a:glow rad="546100">
              <a:srgbClr val="008080">
                <a:alpha val="40000"/>
              </a:srgbClr>
            </a:glow>
            <a:softEdge rad="317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artoné">
  <a:themeElements>
    <a:clrScheme name="Cartoné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Cartoné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hinchet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711</TotalTime>
  <Words>597</Words>
  <Application>Microsoft Office PowerPoint</Application>
  <PresentationFormat>Personalizado</PresentationFormat>
  <Paragraphs>36</Paragraphs>
  <Slides>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10" baseType="lpstr">
      <vt:lpstr>SimSun</vt:lpstr>
      <vt:lpstr>Arial</vt:lpstr>
      <vt:lpstr>Book Antiqua</vt:lpstr>
      <vt:lpstr>Calibri</vt:lpstr>
      <vt:lpstr>OCR A Extended</vt:lpstr>
      <vt:lpstr>SimHei</vt:lpstr>
      <vt:lpstr>Times New Roman</vt:lpstr>
      <vt:lpstr>Wingdings</vt:lpstr>
      <vt:lpstr>Cartoné</vt:lpstr>
      <vt:lpstr>Presentación de PowerPoint</vt:lpstr>
    </vt:vector>
  </TitlesOfParts>
  <Company>Windows XP Titan Ultimate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ANALIA</dc:creator>
  <cp:lastModifiedBy>Usuario de Windows</cp:lastModifiedBy>
  <cp:revision>51</cp:revision>
  <dcterms:created xsi:type="dcterms:W3CDTF">2019-02-12T01:36:44Z</dcterms:created>
  <dcterms:modified xsi:type="dcterms:W3CDTF">2020-03-11T00:05:30Z</dcterms:modified>
</cp:coreProperties>
</file>