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54" r:id="rId1"/>
  </p:sldMasterIdLst>
  <p:notesMasterIdLst>
    <p:notesMasterId r:id="rId3"/>
  </p:notesMasterIdLst>
  <p:sldIdLst>
    <p:sldId id="256" r:id="rId2"/>
  </p:sldIdLst>
  <p:sldSz cx="32404050" cy="43205400"/>
  <p:notesSz cx="6858000" cy="9144000"/>
  <p:defaultTextStyle>
    <a:defPPr>
      <a:defRPr lang="es-ES"/>
    </a:defPPr>
    <a:lvl1pPr marL="0" algn="l" defTabSz="4319718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59859" algn="l" defTabSz="4319718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19718" algn="l" defTabSz="4319718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79577" algn="l" defTabSz="4319718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39440" algn="l" defTabSz="4319718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799299" algn="l" defTabSz="4319718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59158" algn="l" defTabSz="4319718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19017" algn="l" defTabSz="4319718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78876" algn="l" defTabSz="4319718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25554A"/>
    <a:srgbClr val="2C4E4A"/>
    <a:srgbClr val="F4740A"/>
    <a:srgbClr val="DD69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AA2DB5-0150-4535-A2D6-19748671DB23}" v="24" dt="2019-09-14T18:27:36.527"/>
    <p1510:client id="{85ACDF08-445D-4D67-A158-E2F4E183081E}" v="326" dt="2019-09-18T02:05:44.703"/>
    <p1510:client id="{A063A629-DF20-4047-88F5-CB1855CC7E29}" v="3247" dt="2019-09-15T20:46:02.632"/>
    <p1510:client id="{DF5B1976-4F7C-48D5-BEAF-4FF963F24A13}" v="66" dt="2019-09-15T18:45:49.014"/>
    <p1510:client id="{E4A8B9B4-F8FA-4284-9289-1B9FCFAACFBD}" v="163" dt="2019-09-15T21:57:52.094"/>
    <p1510:client id="{F7A9298C-B29F-4F73-9B30-7006130ADDBC}" v="7398" dt="2019-09-14T23:11:11.2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7106" autoAdjust="0"/>
    <p:restoredTop sz="95332" autoAdjust="0"/>
  </p:normalViewPr>
  <p:slideViewPr>
    <p:cSldViewPr snapToGrid="0">
      <p:cViewPr>
        <p:scale>
          <a:sx n="50" d="100"/>
          <a:sy n="50" d="100"/>
        </p:scale>
        <p:origin x="38" y="-1190"/>
      </p:cViewPr>
      <p:guideLst>
        <p:guide orient="horz" pos="13608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04CAC-A0D7-4762-B00D-09C822B9CD88}" type="datetimeFigureOut">
              <a:rPr lang="es-AR" smtClean="0"/>
              <a:t>17/9/2019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97212-A9C1-4A5D-8C0C-20D19B3F48D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45904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97212-A9C1-4A5D-8C0C-20D19B3F48D6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15764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30001" y="-53346"/>
            <a:ext cx="32500851" cy="43312091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6548" y="15148564"/>
            <a:ext cx="20648435" cy="10371703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06548" y="25520257"/>
            <a:ext cx="20648435" cy="691046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19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270" y="3840480"/>
            <a:ext cx="22494711" cy="2144268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0270" y="28163520"/>
            <a:ext cx="22494711" cy="9897061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620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5999" y="3840480"/>
            <a:ext cx="21518295" cy="1904238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901931" y="22882860"/>
            <a:ext cx="19206430" cy="24003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0265" y="28163520"/>
            <a:ext cx="22494715" cy="9897061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710609" y="4979381"/>
            <a:ext cx="1620624" cy="368408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912160" y="18185303"/>
            <a:ext cx="1620624" cy="368408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2167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265" y="12171524"/>
            <a:ext cx="22494715" cy="16351398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0265" y="28522922"/>
            <a:ext cx="22494715" cy="9537658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659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5999" y="3840480"/>
            <a:ext cx="21518295" cy="1904238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60259" y="25283160"/>
            <a:ext cx="22494719" cy="323976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0265" y="28522922"/>
            <a:ext cx="22494715" cy="9537658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710609" y="4979381"/>
            <a:ext cx="1620624" cy="368408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912160" y="18185303"/>
            <a:ext cx="1620624" cy="368408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8793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2413" y="3840480"/>
            <a:ext cx="22472567" cy="1904238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60259" y="25283160"/>
            <a:ext cx="22494719" cy="323976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0265" y="28522922"/>
            <a:ext cx="22494715" cy="9537658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550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35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182099" y="3840483"/>
            <a:ext cx="3468665" cy="3308414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60267" y="3840483"/>
            <a:ext cx="18409873" cy="3308414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03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616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265" y="17015472"/>
            <a:ext cx="22494715" cy="1150746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0265" y="28522922"/>
            <a:ext cx="22494715" cy="542052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75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270" y="3840480"/>
            <a:ext cx="22494711" cy="83210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60272" y="13611711"/>
            <a:ext cx="10943486" cy="2444886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1492" y="13611720"/>
            <a:ext cx="10943490" cy="2444887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015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268" y="3840480"/>
            <a:ext cx="22494708" cy="832104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0266" y="13614193"/>
            <a:ext cx="10952569" cy="3630451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0266" y="17244653"/>
            <a:ext cx="10952569" cy="208159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702405" y="13614193"/>
            <a:ext cx="10952569" cy="3630451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702405" y="17244653"/>
            <a:ext cx="10952569" cy="208159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697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267" y="3840480"/>
            <a:ext cx="22494711" cy="83210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71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27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267" y="9441205"/>
            <a:ext cx="9887707" cy="8054336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55707" y="3244031"/>
            <a:ext cx="11999269" cy="3481655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0267" y="17495538"/>
            <a:ext cx="9887707" cy="1628202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97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267" y="30243780"/>
            <a:ext cx="22494711" cy="3570449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60267" y="3840480"/>
            <a:ext cx="22494711" cy="2422802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0267" y="33814230"/>
            <a:ext cx="22494711" cy="4246351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02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30003" y="-53346"/>
            <a:ext cx="32500855" cy="43312091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60268" y="3840480"/>
            <a:ext cx="22494708" cy="83210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0267" y="13611720"/>
            <a:ext cx="22494711" cy="24448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154883" y="38060590"/>
            <a:ext cx="2424393" cy="2300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60268" y="38060590"/>
            <a:ext cx="16382661" cy="2300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38321" y="38060590"/>
            <a:ext cx="1816661" cy="2300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41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5" r:id="rId1"/>
    <p:sldLayoutId id="2147484556" r:id="rId2"/>
    <p:sldLayoutId id="2147484557" r:id="rId3"/>
    <p:sldLayoutId id="2147484558" r:id="rId4"/>
    <p:sldLayoutId id="2147484559" r:id="rId5"/>
    <p:sldLayoutId id="2147484560" r:id="rId6"/>
    <p:sldLayoutId id="2147484561" r:id="rId7"/>
    <p:sldLayoutId id="2147484562" r:id="rId8"/>
    <p:sldLayoutId id="2147484563" r:id="rId9"/>
    <p:sldLayoutId id="2147484564" r:id="rId10"/>
    <p:sldLayoutId id="2147484565" r:id="rId11"/>
    <p:sldLayoutId id="2147484566" r:id="rId12"/>
    <p:sldLayoutId id="2147484567" r:id="rId13"/>
    <p:sldLayoutId id="2147484568" r:id="rId14"/>
    <p:sldLayoutId id="2147484569" r:id="rId15"/>
    <p:sldLayoutId id="214748457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image" Target="../media/image4.tiff"/><Relationship Id="rId12" Type="http://schemas.openxmlformats.org/officeDocument/2006/relationships/image" Target="../media/image9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8.jpeg"/><Relationship Id="rId5" Type="http://schemas.openxmlformats.org/officeDocument/2006/relationships/image" Target="../media/image3.png"/><Relationship Id="rId10" Type="http://schemas.openxmlformats.org/officeDocument/2006/relationships/image" Target="../media/image7.tiff"/><Relationship Id="rId4" Type="http://schemas.openxmlformats.org/officeDocument/2006/relationships/image" Target="../media/image2.tiff"/><Relationship Id="rId9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"/>
          <p:cNvSpPr/>
          <p:nvPr/>
        </p:nvSpPr>
        <p:spPr>
          <a:xfrm>
            <a:off x="17200125" y="12925441"/>
            <a:ext cx="8352927" cy="677088"/>
          </a:xfrm>
          <a:prstGeom prst="rect">
            <a:avLst/>
          </a:prstGeom>
        </p:spPr>
        <p:txBody>
          <a:bodyPr wrap="square" lIns="91424" tIns="45710" rIns="91424" bIns="45710" anchor="t">
            <a:spAutoFit/>
          </a:bodyPr>
          <a:lstStyle/>
          <a:p>
            <a:pPr algn="ctr"/>
            <a:endParaRPr lang="es-AR" sz="3800" b="1">
              <a:solidFill>
                <a:schemeClr val="bg1"/>
              </a:solidFill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4973369" y="22531267"/>
            <a:ext cx="5568486" cy="677088"/>
          </a:xfrm>
          <a:prstGeom prst="rect">
            <a:avLst/>
          </a:prstGeom>
        </p:spPr>
        <p:txBody>
          <a:bodyPr wrap="square" lIns="91424" tIns="45710" rIns="91424" bIns="45710" anchor="t">
            <a:spAutoFit/>
          </a:bodyPr>
          <a:lstStyle/>
          <a:p>
            <a:pPr algn="ctr"/>
            <a:endParaRPr lang="es-AR" sz="3800" b="1">
              <a:solidFill>
                <a:schemeClr val="bg1"/>
              </a:solidFill>
            </a:endParaRPr>
          </a:p>
        </p:txBody>
      </p:sp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07" y="973340"/>
            <a:ext cx="7764059" cy="3241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0299" y="937962"/>
            <a:ext cx="8441122" cy="2888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" name="19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6" b="6173" l="1722" r="15502">
                        <a14:foregroundMark x1="8123" y1="2842" x2="8123" y2="2842"/>
                        <a14:foregroundMark x1="10919" y1="3020" x2="10919" y2="3020"/>
                        <a14:foregroundMark x1="9454" y1="2842" x2="9454" y2="2842"/>
                        <a14:foregroundMark x1="10120" y1="3197" x2="10120" y2="31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2776" b="93141"/>
          <a:stretch/>
        </p:blipFill>
        <p:spPr>
          <a:xfrm>
            <a:off x="5616851" y="38669948"/>
            <a:ext cx="1197603" cy="271467"/>
          </a:xfrm>
          <a:prstGeom prst="rect">
            <a:avLst/>
          </a:prstGeom>
        </p:spPr>
      </p:pic>
      <p:sp>
        <p:nvSpPr>
          <p:cNvPr id="44" name="43 Rectángulo"/>
          <p:cNvSpPr/>
          <p:nvPr/>
        </p:nvSpPr>
        <p:spPr>
          <a:xfrm>
            <a:off x="8343606" y="24988042"/>
            <a:ext cx="184731" cy="1323439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lvl="0"/>
            <a:endParaRPr lang="es-MX" sz="8000" b="1">
              <a:solidFill>
                <a:srgbClr val="FFFFFF"/>
              </a:solidFill>
            </a:endParaRPr>
          </a:p>
        </p:txBody>
      </p:sp>
      <p:sp>
        <p:nvSpPr>
          <p:cNvPr id="48" name="47 Rectángulo"/>
          <p:cNvSpPr/>
          <p:nvPr/>
        </p:nvSpPr>
        <p:spPr>
          <a:xfrm>
            <a:off x="18447410" y="35077484"/>
            <a:ext cx="184731" cy="1446550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just"/>
            <a:endParaRPr lang="es-MX" sz="8800" b="1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22E2ECE-7F63-485D-973E-D846EF40CF93}"/>
              </a:ext>
            </a:extLst>
          </p:cNvPr>
          <p:cNvSpPr txBox="1"/>
          <p:nvPr/>
        </p:nvSpPr>
        <p:spPr>
          <a:xfrm>
            <a:off x="405550" y="7490649"/>
            <a:ext cx="33451169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4400" dirty="0">
                <a:latin typeface="Constantia" panose="02030602050306030303" pitchFamily="18" charset="0"/>
              </a:rPr>
              <a:t>Florencia Arrascaeta</a:t>
            </a:r>
            <a:r>
              <a:rPr lang="es-ES" sz="4400" baseline="30000" dirty="0">
                <a:latin typeface="Constantia" panose="02030602050306030303" pitchFamily="18" charset="0"/>
              </a:rPr>
              <a:t>1</a:t>
            </a:r>
            <a:r>
              <a:rPr lang="es-ES" sz="4400" dirty="0">
                <a:latin typeface="Constantia"/>
                <a:cs typeface="Calibri"/>
              </a:rPr>
              <a:t>, </a:t>
            </a:r>
            <a:r>
              <a:rPr lang="es-ES" sz="4400" dirty="0" err="1">
                <a:latin typeface="Constantia"/>
                <a:cs typeface="Calibri"/>
              </a:rPr>
              <a:t>Nicolas</a:t>
            </a:r>
            <a:r>
              <a:rPr lang="es-ES" sz="4400" dirty="0">
                <a:latin typeface="Constantia"/>
                <a:cs typeface="Calibri"/>
              </a:rPr>
              <a:t> Legunda</a:t>
            </a:r>
            <a:r>
              <a:rPr lang="es-ES" sz="4400" baseline="30000" dirty="0">
                <a:latin typeface="Constantia" panose="02030602050306030303" pitchFamily="18" charset="0"/>
              </a:rPr>
              <a:t>1</a:t>
            </a:r>
            <a:r>
              <a:rPr lang="es-ES" sz="4400" dirty="0">
                <a:latin typeface="Constantia"/>
                <a:cs typeface="Calibri"/>
              </a:rPr>
              <a:t>, Tomas Acuña</a:t>
            </a:r>
            <a:r>
              <a:rPr lang="es-ES" sz="4400" baseline="30000" dirty="0">
                <a:latin typeface="Constantia" panose="02030602050306030303" pitchFamily="18" charset="0"/>
              </a:rPr>
              <a:t>1</a:t>
            </a:r>
            <a:r>
              <a:rPr lang="es-ES" sz="4400" dirty="0">
                <a:latin typeface="Constantia"/>
                <a:cs typeface="Calibri"/>
              </a:rPr>
              <a:t>, </a:t>
            </a:r>
            <a:r>
              <a:rPr lang="es-ES" sz="4400" dirty="0" err="1">
                <a:latin typeface="Constantia"/>
                <a:cs typeface="Calibri"/>
              </a:rPr>
              <a:t>Barbara</a:t>
            </a:r>
            <a:r>
              <a:rPr lang="es-ES" sz="4400" dirty="0">
                <a:latin typeface="Constantia"/>
                <a:cs typeface="Calibri"/>
              </a:rPr>
              <a:t> Iglesias</a:t>
            </a:r>
            <a:r>
              <a:rPr lang="es-ES" sz="4400" baseline="30000" dirty="0">
                <a:latin typeface="Constantia" panose="02030602050306030303" pitchFamily="18" charset="0"/>
              </a:rPr>
              <a:t>1</a:t>
            </a:r>
            <a:r>
              <a:rPr lang="es-ES" sz="4400" dirty="0">
                <a:latin typeface="Constantia"/>
                <a:cs typeface="Calibri"/>
              </a:rPr>
              <a:t>, Walter Ferrari</a:t>
            </a:r>
            <a:r>
              <a:rPr lang="es-ES" sz="4400" baseline="30000" dirty="0">
                <a:latin typeface="Constantia" panose="02030602050306030303" pitchFamily="18" charset="0"/>
              </a:rPr>
              <a:t>1</a:t>
            </a:r>
            <a:r>
              <a:rPr lang="es-ES" sz="4400" dirty="0">
                <a:latin typeface="Constantia"/>
                <a:cs typeface="Calibri"/>
              </a:rPr>
              <a:t>, </a:t>
            </a:r>
            <a:r>
              <a:rPr lang="es-ES" sz="4400" dirty="0" err="1">
                <a:latin typeface="Constantia"/>
                <a:cs typeface="Calibri"/>
              </a:rPr>
              <a:t>Raul</a:t>
            </a:r>
            <a:r>
              <a:rPr lang="es-ES" sz="4400" dirty="0">
                <a:latin typeface="Constantia"/>
                <a:cs typeface="Calibri"/>
              </a:rPr>
              <a:t> Castro Romero</a:t>
            </a:r>
            <a:r>
              <a:rPr lang="es-ES" sz="4400" baseline="30000" dirty="0">
                <a:latin typeface="Constantia" panose="02030602050306030303" pitchFamily="18" charset="0"/>
              </a:rPr>
              <a:t>2</a:t>
            </a:r>
            <a:r>
              <a:rPr lang="es-ES" sz="4400" dirty="0">
                <a:latin typeface="Constantia"/>
                <a:cs typeface="Calibri"/>
              </a:rPr>
              <a:t>, Claudio </a:t>
            </a:r>
            <a:r>
              <a:rPr lang="es-ES" sz="4400" dirty="0" err="1">
                <a:latin typeface="Constantia"/>
                <a:cs typeface="Calibri"/>
              </a:rPr>
              <a:t>Cardenas</a:t>
            </a:r>
            <a:r>
              <a:rPr lang="es-ES" sz="4400" dirty="0">
                <a:latin typeface="Constantia"/>
                <a:cs typeface="Calibri"/>
              </a:rPr>
              <a:t> </a:t>
            </a:r>
          </a:p>
          <a:p>
            <a:r>
              <a:rPr lang="es-ES" sz="4400" dirty="0">
                <a:latin typeface="Constantia"/>
                <a:cs typeface="Calibri"/>
              </a:rPr>
              <a:t>Serrano</a:t>
            </a:r>
            <a:r>
              <a:rPr lang="es-ES" sz="4400" baseline="30000" dirty="0">
                <a:latin typeface="Constantia" panose="02030602050306030303" pitchFamily="18" charset="0"/>
              </a:rPr>
              <a:t>3</a:t>
            </a:r>
            <a:r>
              <a:rPr lang="es-ES" sz="4400" dirty="0">
                <a:latin typeface="Constantia"/>
                <a:cs typeface="Calibri"/>
              </a:rPr>
              <a:t>, </a:t>
            </a:r>
            <a:r>
              <a:rPr lang="es-ES" sz="4400" dirty="0" err="1">
                <a:latin typeface="Constantia"/>
                <a:cs typeface="Calibri"/>
              </a:rPr>
              <a:t>Yasmin</a:t>
            </a:r>
            <a:r>
              <a:rPr lang="es-ES" sz="4400" dirty="0">
                <a:latin typeface="Constantia"/>
                <a:cs typeface="Calibri"/>
              </a:rPr>
              <a:t> Croci</a:t>
            </a:r>
            <a:r>
              <a:rPr lang="es-ES" sz="4400" baseline="30000" dirty="0">
                <a:latin typeface="Constantia" panose="02030602050306030303" pitchFamily="18" charset="0"/>
              </a:rPr>
              <a:t>1</a:t>
            </a:r>
            <a:r>
              <a:rPr lang="es-ES" sz="4400" dirty="0">
                <a:latin typeface="Constantia"/>
                <a:cs typeface="Calibri"/>
              </a:rPr>
              <a:t>, Yamila Reshaid</a:t>
            </a:r>
            <a:r>
              <a:rPr lang="es-ES" sz="4400" baseline="30000" dirty="0">
                <a:latin typeface="Constantia" panose="02030602050306030303" pitchFamily="18" charset="0"/>
              </a:rPr>
              <a:t>1</a:t>
            </a:r>
            <a:r>
              <a:rPr lang="es-ES" sz="4400" dirty="0">
                <a:latin typeface="Constantia"/>
                <a:cs typeface="Calibri"/>
              </a:rPr>
              <a:t>, Paula Marcotegui</a:t>
            </a:r>
            <a:r>
              <a:rPr lang="es-ES" sz="4400" baseline="30000" dirty="0">
                <a:latin typeface="Constantia" panose="02030602050306030303" pitchFamily="18" charset="0"/>
              </a:rPr>
              <a:t>1</a:t>
            </a:r>
            <a:r>
              <a:rPr lang="es-ES" sz="4400" dirty="0">
                <a:latin typeface="Constantia"/>
                <a:cs typeface="Calibri"/>
              </a:rPr>
              <a:t>, Sergio Martorelli</a:t>
            </a:r>
            <a:r>
              <a:rPr lang="es-ES" sz="4400" baseline="30000" dirty="0">
                <a:latin typeface="Constantia" panose="02030602050306030303" pitchFamily="18" charset="0"/>
              </a:rPr>
              <a:t>1</a:t>
            </a:r>
            <a:r>
              <a:rPr lang="es-ES" sz="4400" dirty="0">
                <a:latin typeface="Constantia"/>
                <a:cs typeface="Calibri"/>
              </a:rPr>
              <a:t>, Martin Montes</a:t>
            </a:r>
            <a:r>
              <a:rPr lang="es-ES" sz="4400" baseline="30000" dirty="0">
                <a:latin typeface="Constantia" panose="02030602050306030303" pitchFamily="18" charset="0"/>
              </a:rPr>
              <a:t>1</a:t>
            </a:r>
            <a:r>
              <a:rPr lang="es-ES" sz="4400" dirty="0">
                <a:latin typeface="Constantia"/>
                <a:cs typeface="Calibri"/>
              </a:rPr>
              <a:t>.</a:t>
            </a:r>
          </a:p>
          <a:p>
            <a:endParaRPr lang="es-ES" sz="4000" b="1" dirty="0">
              <a:latin typeface="Constantia"/>
              <a:cs typeface="Calibri"/>
            </a:endParaRP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A1F1D3CB-8207-4FF8-9536-B587CB054CE9}"/>
              </a:ext>
            </a:extLst>
          </p:cNvPr>
          <p:cNvSpPr txBox="1"/>
          <p:nvPr/>
        </p:nvSpPr>
        <p:spPr>
          <a:xfrm rot="10800000" flipV="1">
            <a:off x="363570" y="11018851"/>
            <a:ext cx="2252642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s-ES" sz="3200">
              <a:latin typeface="Constantia"/>
              <a:cs typeface="Calibri Light"/>
            </a:endParaRPr>
          </a:p>
        </p:txBody>
      </p:sp>
      <p:sp>
        <p:nvSpPr>
          <p:cNvPr id="1027" name="CuadroTexto 1026">
            <a:extLst>
              <a:ext uri="{FF2B5EF4-FFF2-40B4-BE49-F238E27FC236}">
                <a16:creationId xmlns:a16="http://schemas.microsoft.com/office/drawing/2014/main" id="{E0CF4C35-C5E3-4E98-9132-29ECAAACE4EA}"/>
              </a:ext>
            </a:extLst>
          </p:cNvPr>
          <p:cNvSpPr txBox="1"/>
          <p:nvPr/>
        </p:nvSpPr>
        <p:spPr>
          <a:xfrm>
            <a:off x="340107" y="17039676"/>
            <a:ext cx="31508289" cy="537850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bg2">
                <a:lumMod val="75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4800" b="1" dirty="0">
                <a:latin typeface="Constantia"/>
              </a:rPr>
              <a:t>Materiales y métodos</a:t>
            </a:r>
            <a:br>
              <a:rPr lang="es-ES" sz="4800" b="1" dirty="0">
                <a:latin typeface="Constantia"/>
              </a:rPr>
            </a:br>
            <a:r>
              <a:rPr lang="es-ES" sz="4800" dirty="0">
                <a:latin typeface="Arial"/>
                <a:cs typeface="Arial"/>
              </a:rPr>
              <a:t>Los sacos </a:t>
            </a:r>
            <a:r>
              <a:rPr lang="es-ES" sz="4800" dirty="0" err="1">
                <a:latin typeface="Arial"/>
                <a:ea typeface="+mn-lt"/>
                <a:cs typeface="Arial"/>
              </a:rPr>
              <a:t>o</a:t>
            </a:r>
            <a:r>
              <a:rPr lang="es-ES" sz="4800" dirty="0" err="1">
                <a:latin typeface="Arial"/>
                <a:ea typeface="+mn-lt"/>
                <a:cs typeface="+mn-lt"/>
              </a:rPr>
              <a:t>vígeros</a:t>
            </a:r>
            <a:r>
              <a:rPr lang="es-ES" sz="4800" dirty="0">
                <a:latin typeface="Arial"/>
                <a:cs typeface="Arial"/>
              </a:rPr>
              <a:t> del copépodo se removieron y se extrajo ADN. Se secuenciaron los genes COI y 28S. Las secuencias se editaron en el programa </a:t>
            </a:r>
            <a:r>
              <a:rPr lang="es-ES" sz="4800" dirty="0" err="1">
                <a:latin typeface="Arial"/>
                <a:cs typeface="Arial"/>
              </a:rPr>
              <a:t>Geneious</a:t>
            </a:r>
            <a:r>
              <a:rPr lang="es-ES" sz="4800" dirty="0">
                <a:latin typeface="Arial"/>
                <a:cs typeface="Arial"/>
              </a:rPr>
              <a:t> y se realizó la búsqueda en el </a:t>
            </a:r>
            <a:r>
              <a:rPr lang="es-ES" sz="4800" dirty="0" err="1">
                <a:latin typeface="Arial"/>
                <a:cs typeface="Arial"/>
              </a:rPr>
              <a:t>Genbank</a:t>
            </a:r>
            <a:r>
              <a:rPr lang="es-ES" sz="4800" dirty="0">
                <a:latin typeface="Arial"/>
                <a:cs typeface="Arial"/>
              </a:rPr>
              <a:t> de las secuencias </a:t>
            </a:r>
            <a:r>
              <a:rPr lang="es-ES" sz="4800" dirty="0">
                <a:latin typeface="Arial"/>
                <a:ea typeface="+mn-lt"/>
                <a:cs typeface="+mn-lt"/>
              </a:rPr>
              <a:t>homólogas</a:t>
            </a:r>
            <a:r>
              <a:rPr lang="es-ES" sz="4800" dirty="0">
                <a:latin typeface="Arial"/>
                <a:cs typeface="Arial"/>
              </a:rPr>
              <a:t> mediante la herramienta BLAST-n. Una vez obtenidas las secuencias, se alinearon con el programa MAFFT, posteriormente se eligió el modelo de sustitución nucleotídica para cada posición con el programa </a:t>
            </a:r>
            <a:r>
              <a:rPr lang="es-ES" sz="4800" dirty="0" err="1">
                <a:latin typeface="Arial"/>
                <a:cs typeface="Arial"/>
              </a:rPr>
              <a:t>Partition</a:t>
            </a:r>
            <a:r>
              <a:rPr lang="es-ES" sz="4800" dirty="0">
                <a:latin typeface="Arial"/>
                <a:cs typeface="Arial"/>
              </a:rPr>
              <a:t> Finder. Los á</a:t>
            </a:r>
            <a:r>
              <a:rPr lang="es-AR" sz="4800" dirty="0" err="1">
                <a:latin typeface="Arial"/>
                <a:cs typeface="Arial"/>
              </a:rPr>
              <a:t>rboles</a:t>
            </a:r>
            <a:r>
              <a:rPr lang="es-ES" sz="4800" dirty="0">
                <a:latin typeface="Arial"/>
                <a:cs typeface="Arial"/>
              </a:rPr>
              <a:t> se realizaron con el programa </a:t>
            </a:r>
            <a:r>
              <a:rPr lang="es-ES" sz="4800" dirty="0" err="1">
                <a:latin typeface="Arial"/>
                <a:cs typeface="Arial"/>
              </a:rPr>
              <a:t>Mr.Bayes</a:t>
            </a:r>
            <a:r>
              <a:rPr lang="es-ES" sz="4800" dirty="0">
                <a:latin typeface="Arial"/>
                <a:cs typeface="Arial"/>
              </a:rPr>
              <a:t> .También se calcularon las distancias génicas (p-</a:t>
            </a:r>
            <a:r>
              <a:rPr lang="es-ES" sz="4800" dirty="0" err="1">
                <a:latin typeface="Arial"/>
                <a:cs typeface="Arial"/>
              </a:rPr>
              <a:t>value</a:t>
            </a:r>
            <a:r>
              <a:rPr lang="es-ES" sz="4800" dirty="0">
                <a:latin typeface="Arial"/>
                <a:cs typeface="Arial"/>
              </a:rPr>
              <a:t>)  con el programa MEGA.</a:t>
            </a:r>
          </a:p>
        </p:txBody>
      </p:sp>
      <p:sp>
        <p:nvSpPr>
          <p:cNvPr id="1028" name="CuadroTexto 1027">
            <a:extLst>
              <a:ext uri="{FF2B5EF4-FFF2-40B4-BE49-F238E27FC236}">
                <a16:creationId xmlns:a16="http://schemas.microsoft.com/office/drawing/2014/main" id="{C806083E-6C6A-4DA9-B066-DAE6C8279029}"/>
              </a:ext>
            </a:extLst>
          </p:cNvPr>
          <p:cNvSpPr txBox="1"/>
          <p:nvPr/>
        </p:nvSpPr>
        <p:spPr>
          <a:xfrm>
            <a:off x="405550" y="22746528"/>
            <a:ext cx="31471158" cy="452431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4800" b="1" dirty="0">
                <a:latin typeface="Constantia"/>
              </a:rPr>
              <a:t>Resultados</a:t>
            </a:r>
          </a:p>
          <a:p>
            <a:r>
              <a:rPr lang="es-ES" sz="4800" dirty="0">
                <a:latin typeface="Arial"/>
                <a:cs typeface="Arial"/>
              </a:rPr>
              <a:t>El árbol generado para el gen 28S </a:t>
            </a:r>
            <a:r>
              <a:rPr lang="es-ES" sz="4800" dirty="0" err="1">
                <a:latin typeface="Arial"/>
                <a:cs typeface="Arial"/>
              </a:rPr>
              <a:t>rDNA</a:t>
            </a:r>
            <a:r>
              <a:rPr lang="es-ES" sz="4800" dirty="0">
                <a:latin typeface="Arial"/>
                <a:ea typeface="+mn-lt"/>
                <a:cs typeface="+mn-lt"/>
              </a:rPr>
              <a:t> (Fig.4)</a:t>
            </a:r>
            <a:r>
              <a:rPr lang="es-ES" sz="4800" dirty="0">
                <a:latin typeface="Arial"/>
                <a:cs typeface="Arial"/>
              </a:rPr>
              <a:t> muestra al género </a:t>
            </a:r>
            <a:r>
              <a:rPr lang="es-ES" sz="4800" i="1" dirty="0" err="1">
                <a:latin typeface="Arial"/>
                <a:cs typeface="Arial"/>
              </a:rPr>
              <a:t>Anthosoma</a:t>
            </a:r>
            <a:r>
              <a:rPr lang="es-ES" sz="4800" i="1" dirty="0">
                <a:latin typeface="Arial"/>
                <a:cs typeface="Arial"/>
              </a:rPr>
              <a:t> </a:t>
            </a:r>
            <a:r>
              <a:rPr lang="es-ES" sz="4800" i="1" dirty="0" err="1">
                <a:latin typeface="Arial"/>
                <a:cs typeface="Arial"/>
              </a:rPr>
              <a:t>sp</a:t>
            </a:r>
            <a:r>
              <a:rPr lang="es-ES" sz="4800" i="1" dirty="0">
                <a:latin typeface="Arial"/>
                <a:cs typeface="Arial"/>
              </a:rPr>
              <a:t>.</a:t>
            </a:r>
            <a:r>
              <a:rPr lang="es-ES" sz="4800" dirty="0">
                <a:latin typeface="Arial"/>
                <a:cs typeface="Arial"/>
              </a:rPr>
              <a:t> como grupo hermano de</a:t>
            </a:r>
            <a:r>
              <a:rPr lang="es-ES" sz="4800" i="1" dirty="0">
                <a:latin typeface="Arial"/>
                <a:cs typeface="Arial"/>
              </a:rPr>
              <a:t> </a:t>
            </a:r>
            <a:r>
              <a:rPr lang="es-ES" sz="4800" i="1" dirty="0" err="1">
                <a:latin typeface="Arial"/>
                <a:ea typeface="+mn-lt"/>
                <a:cs typeface="+mn-lt"/>
              </a:rPr>
              <a:t>Haemobaphes</a:t>
            </a:r>
            <a:r>
              <a:rPr lang="es-ES" sz="4800" i="1" dirty="0">
                <a:latin typeface="Arial"/>
                <a:ea typeface="+mn-lt"/>
                <a:cs typeface="+mn-lt"/>
              </a:rPr>
              <a:t> </a:t>
            </a:r>
            <a:r>
              <a:rPr lang="es-ES" sz="4800" i="1" dirty="0" err="1">
                <a:latin typeface="Arial"/>
                <a:ea typeface="+mn-lt"/>
                <a:cs typeface="+mn-lt"/>
              </a:rPr>
              <a:t>pannosus</a:t>
            </a:r>
            <a:r>
              <a:rPr lang="es-ES" sz="4800" dirty="0">
                <a:latin typeface="Arial"/>
                <a:ea typeface="+mn-lt"/>
                <a:cs typeface="+mn-lt"/>
              </a:rPr>
              <a:t>, un copépodo de la familia </a:t>
            </a:r>
            <a:r>
              <a:rPr lang="es-ES" sz="4800" dirty="0" err="1">
                <a:latin typeface="Arial"/>
                <a:ea typeface="+mn-lt"/>
                <a:cs typeface="+mn-lt"/>
              </a:rPr>
              <a:t>Pennellidae</a:t>
            </a:r>
            <a:r>
              <a:rPr lang="es-ES" sz="4800" dirty="0">
                <a:latin typeface="Arial"/>
                <a:ea typeface="+mn-lt"/>
                <a:cs typeface="+mn-lt"/>
              </a:rPr>
              <a:t>, con una probabilidad muy alta (100%) como también se puede observar en la distancia génica (16% p-</a:t>
            </a:r>
            <a:r>
              <a:rPr lang="es-ES" sz="4800" dirty="0" err="1">
                <a:latin typeface="Arial"/>
                <a:ea typeface="+mn-lt"/>
                <a:cs typeface="+mn-lt"/>
              </a:rPr>
              <a:t>value</a:t>
            </a:r>
            <a:r>
              <a:rPr lang="es-ES" sz="4800" dirty="0">
                <a:latin typeface="Arial"/>
                <a:ea typeface="+mn-lt"/>
                <a:cs typeface="+mn-lt"/>
              </a:rPr>
              <a:t>). El árbol filogenético del gen COI </a:t>
            </a:r>
            <a:r>
              <a:rPr lang="es-ES" sz="4800" dirty="0" err="1">
                <a:latin typeface="Arial"/>
                <a:ea typeface="+mn-lt"/>
                <a:cs typeface="+mn-lt"/>
              </a:rPr>
              <a:t>mtADN</a:t>
            </a:r>
            <a:r>
              <a:rPr lang="es-ES" sz="4800" dirty="0">
                <a:latin typeface="Arial"/>
                <a:ea typeface="+mn-lt"/>
                <a:cs typeface="+mn-lt"/>
              </a:rPr>
              <a:t> (Fig.5) se unió con la secuencia </a:t>
            </a:r>
            <a:r>
              <a:rPr lang="es-ES" sz="4800" i="1" dirty="0">
                <a:latin typeface="Arial"/>
                <a:ea typeface="+mn-lt"/>
                <a:cs typeface="+mn-lt"/>
              </a:rPr>
              <a:t>A. </a:t>
            </a:r>
            <a:r>
              <a:rPr lang="es-ES" sz="4800" i="1" dirty="0" err="1">
                <a:latin typeface="Arial"/>
                <a:ea typeface="+mn-lt"/>
                <a:cs typeface="+mn-lt"/>
              </a:rPr>
              <a:t>crassum</a:t>
            </a:r>
            <a:r>
              <a:rPr lang="es-ES" sz="4800" i="1" dirty="0">
                <a:latin typeface="Arial"/>
                <a:ea typeface="+mn-lt"/>
                <a:cs typeface="+mn-lt"/>
              </a:rPr>
              <a:t>  </a:t>
            </a:r>
            <a:r>
              <a:rPr lang="es-ES" sz="4800" dirty="0">
                <a:latin typeface="Arial"/>
                <a:ea typeface="+mn-lt"/>
                <a:cs typeface="+mn-lt"/>
              </a:rPr>
              <a:t>depositada en el </a:t>
            </a:r>
            <a:r>
              <a:rPr lang="es-ES" sz="4800" dirty="0" err="1">
                <a:latin typeface="Arial"/>
                <a:ea typeface="+mn-lt"/>
                <a:cs typeface="+mn-lt"/>
              </a:rPr>
              <a:t>GenBank</a:t>
            </a:r>
            <a:r>
              <a:rPr lang="es-ES" sz="4800" dirty="0">
                <a:latin typeface="Arial"/>
                <a:ea typeface="+mn-lt"/>
                <a:cs typeface="+mn-lt"/>
              </a:rPr>
              <a:t>. Al igual que con el gen 28S </a:t>
            </a:r>
            <a:r>
              <a:rPr lang="es-ES" sz="4800" dirty="0" err="1">
                <a:latin typeface="Arial"/>
                <a:ea typeface="+mn-lt"/>
                <a:cs typeface="+mn-lt"/>
              </a:rPr>
              <a:t>rDNA</a:t>
            </a:r>
            <a:r>
              <a:rPr lang="es-ES" sz="4800" dirty="0">
                <a:latin typeface="Arial"/>
                <a:ea typeface="+mn-lt"/>
                <a:cs typeface="+mn-lt"/>
              </a:rPr>
              <a:t>, la familia </a:t>
            </a:r>
            <a:r>
              <a:rPr lang="es-ES" sz="4800" dirty="0" err="1">
                <a:latin typeface="Arial"/>
                <a:ea typeface="+mn-lt"/>
                <a:cs typeface="+mn-lt"/>
              </a:rPr>
              <a:t>Dichelesthiidae</a:t>
            </a:r>
            <a:r>
              <a:rPr lang="es-ES" sz="4800" dirty="0">
                <a:latin typeface="Arial"/>
                <a:ea typeface="+mn-lt"/>
                <a:cs typeface="+mn-lt"/>
              </a:rPr>
              <a:t> </a:t>
            </a:r>
            <a:r>
              <a:rPr lang="es-ES" sz="4800" dirty="0">
                <a:latin typeface="Arial"/>
                <a:cs typeface="Arial"/>
              </a:rPr>
              <a:t>quedó </a:t>
            </a:r>
            <a:r>
              <a:rPr lang="es-ES" sz="4800" dirty="0">
                <a:latin typeface="Arial"/>
                <a:ea typeface="+mn-lt"/>
                <a:cs typeface="+mn-lt"/>
              </a:rPr>
              <a:t>ubicada como grupo hermano de la familia </a:t>
            </a:r>
            <a:r>
              <a:rPr lang="es-ES" sz="4800" dirty="0" err="1">
                <a:latin typeface="Arial"/>
                <a:ea typeface="+mn-lt"/>
                <a:cs typeface="+mn-lt"/>
              </a:rPr>
              <a:t>Pennellidae</a:t>
            </a:r>
            <a:r>
              <a:rPr lang="es-ES" sz="4800" dirty="0">
                <a:latin typeface="Arial"/>
                <a:ea typeface="+mn-lt"/>
                <a:cs typeface="+mn-lt"/>
              </a:rPr>
              <a:t>. </a:t>
            </a:r>
            <a:endParaRPr lang="es-ES"/>
          </a:p>
        </p:txBody>
      </p:sp>
      <p:pic>
        <p:nvPicPr>
          <p:cNvPr id="1034" name="Imagen 1034" descr="Imagen que contiene captura de pantalla&#10;&#10;Descripción generada con confianza alta">
            <a:extLst>
              <a:ext uri="{FF2B5EF4-FFF2-40B4-BE49-F238E27FC236}">
                <a16:creationId xmlns:a16="http://schemas.microsoft.com/office/drawing/2014/main" id="{1F0328D6-C173-495E-A1A8-417D885051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2197" y="27451986"/>
            <a:ext cx="6278641" cy="7871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44" name="Imagen 1044">
            <a:extLst>
              <a:ext uri="{FF2B5EF4-FFF2-40B4-BE49-F238E27FC236}">
                <a16:creationId xmlns:a16="http://schemas.microsoft.com/office/drawing/2014/main" id="{2B77DC7F-206D-40B1-8B06-2C06727724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04794" y="449485"/>
            <a:ext cx="13845732" cy="4175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55" name="CuadroTexto 1054">
            <a:extLst>
              <a:ext uri="{FF2B5EF4-FFF2-40B4-BE49-F238E27FC236}">
                <a16:creationId xmlns:a16="http://schemas.microsoft.com/office/drawing/2014/main" id="{1551051B-9075-4CA6-89C8-AC1CF1B56E82}"/>
              </a:ext>
            </a:extLst>
          </p:cNvPr>
          <p:cNvSpPr txBox="1"/>
          <p:nvPr/>
        </p:nvSpPr>
        <p:spPr>
          <a:xfrm>
            <a:off x="8602603" y="36517932"/>
            <a:ext cx="17558955" cy="14003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s-ES"/>
          </a:p>
        </p:txBody>
      </p:sp>
      <p:sp>
        <p:nvSpPr>
          <p:cNvPr id="1059" name="CuadroTexto 1058">
            <a:extLst>
              <a:ext uri="{FF2B5EF4-FFF2-40B4-BE49-F238E27FC236}">
                <a16:creationId xmlns:a16="http://schemas.microsoft.com/office/drawing/2014/main" id="{C4A36DEA-AD17-462C-B2B1-7345553A16C5}"/>
              </a:ext>
            </a:extLst>
          </p:cNvPr>
          <p:cNvSpPr txBox="1"/>
          <p:nvPr/>
        </p:nvSpPr>
        <p:spPr>
          <a:xfrm>
            <a:off x="400774" y="37143069"/>
            <a:ext cx="31483536" cy="535374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4800" b="1" dirty="0">
                <a:latin typeface="Constantia"/>
                <a:ea typeface="+mn-lt"/>
                <a:cs typeface="+mn-lt"/>
              </a:rPr>
              <a:t>Discusión</a:t>
            </a:r>
            <a:endParaRPr lang="es-ES" b="1" dirty="0">
              <a:latin typeface="Constantia"/>
            </a:endParaRPr>
          </a:p>
          <a:p>
            <a:r>
              <a:rPr lang="es-ES" sz="4800" i="1" dirty="0" err="1">
                <a:latin typeface="Arial"/>
                <a:cs typeface="Arial"/>
              </a:rPr>
              <a:t>Anthosoma</a:t>
            </a:r>
            <a:r>
              <a:rPr lang="es-ES" sz="4800" i="1" dirty="0">
                <a:latin typeface="Arial"/>
                <a:cs typeface="Arial"/>
              </a:rPr>
              <a:t> </a:t>
            </a:r>
            <a:r>
              <a:rPr lang="es-ES" sz="4800" i="1" dirty="0" err="1">
                <a:latin typeface="Arial"/>
                <a:cs typeface="Arial"/>
              </a:rPr>
              <a:t>crassum</a:t>
            </a:r>
            <a:r>
              <a:rPr lang="es-ES" sz="4800" dirty="0">
                <a:latin typeface="Arial"/>
                <a:cs typeface="Arial"/>
              </a:rPr>
              <a:t> ha sido reportado en todo el mundo  parasitando </a:t>
            </a:r>
            <a:r>
              <a:rPr lang="es-ES" sz="4800" dirty="0" err="1">
                <a:latin typeface="Arial"/>
                <a:cs typeface="Arial"/>
              </a:rPr>
              <a:t>condrictios</a:t>
            </a:r>
            <a:r>
              <a:rPr lang="es-ES" sz="4800" dirty="0">
                <a:latin typeface="Arial"/>
                <a:cs typeface="Arial"/>
              </a:rPr>
              <a:t> y pareciera tener una  preferencia por el Orden </a:t>
            </a:r>
            <a:r>
              <a:rPr lang="es-ES" sz="4800" dirty="0" err="1">
                <a:latin typeface="Arial"/>
                <a:cs typeface="Arial"/>
              </a:rPr>
              <a:t>Lamniformes</a:t>
            </a:r>
            <a:r>
              <a:rPr lang="es-ES" sz="4800" dirty="0">
                <a:latin typeface="Arial"/>
                <a:cs typeface="Arial"/>
              </a:rPr>
              <a:t>. Es muy rara su unión con los </a:t>
            </a:r>
            <a:r>
              <a:rPr lang="es-ES" sz="4800" dirty="0" err="1">
                <a:latin typeface="Arial"/>
                <a:cs typeface="Arial"/>
              </a:rPr>
              <a:t>Pennellidae</a:t>
            </a:r>
            <a:r>
              <a:rPr lang="es-ES" sz="4800" dirty="0">
                <a:latin typeface="Arial"/>
                <a:cs typeface="Arial"/>
              </a:rPr>
              <a:t> los cuales son parásitos de peces óseos. Sin lugar a dudas se necesita un análisis con mayor cantidad de secuencias y la inclusión de otras familias para arribar a una conclusión al respecto. A pesar de esto la presente es la primer secuencia del gen 28S </a:t>
            </a:r>
            <a:r>
              <a:rPr lang="es-ES" sz="4800" dirty="0" err="1">
                <a:latin typeface="Arial"/>
                <a:cs typeface="Arial"/>
              </a:rPr>
              <a:t>rDNA</a:t>
            </a:r>
            <a:r>
              <a:rPr lang="es-ES" sz="4800" dirty="0">
                <a:latin typeface="Arial"/>
                <a:cs typeface="Arial"/>
              </a:rPr>
              <a:t> de la especie </a:t>
            </a:r>
            <a:r>
              <a:rPr lang="es-ES" sz="4800" i="1" dirty="0">
                <a:latin typeface="Arial"/>
                <a:cs typeface="Arial"/>
              </a:rPr>
              <a:t>A. </a:t>
            </a:r>
            <a:r>
              <a:rPr lang="es-ES" sz="4800" i="1" dirty="0" err="1">
                <a:latin typeface="Arial"/>
                <a:cs typeface="Arial"/>
              </a:rPr>
              <a:t>crassum</a:t>
            </a:r>
            <a:r>
              <a:rPr lang="es-ES" sz="4800" i="1" dirty="0">
                <a:latin typeface="Arial"/>
                <a:cs typeface="Arial"/>
              </a:rPr>
              <a:t> </a:t>
            </a:r>
            <a:r>
              <a:rPr lang="es-ES" sz="4800" dirty="0">
                <a:latin typeface="Arial"/>
                <a:cs typeface="Arial"/>
              </a:rPr>
              <a:t>y junto al COI </a:t>
            </a:r>
            <a:r>
              <a:rPr lang="es-ES" sz="4800" dirty="0" err="1">
                <a:latin typeface="Arial"/>
                <a:cs typeface="Arial"/>
              </a:rPr>
              <a:t>mtDNA</a:t>
            </a:r>
            <a:r>
              <a:rPr lang="es-ES" sz="4800" dirty="0">
                <a:latin typeface="Arial"/>
                <a:cs typeface="Arial"/>
              </a:rPr>
              <a:t>  plantea una afinidad que no ha sido </a:t>
            </a:r>
            <a:r>
              <a:rPr lang="es-ES" sz="4800" dirty="0">
                <a:latin typeface="Arial"/>
                <a:ea typeface="+mn-lt"/>
                <a:cs typeface="+mn-lt"/>
              </a:rPr>
              <a:t>aún</a:t>
            </a:r>
            <a:r>
              <a:rPr lang="es-ES" sz="4800" dirty="0">
                <a:latin typeface="Arial"/>
                <a:cs typeface="Arial"/>
              </a:rPr>
              <a:t> abordada desde el punto de vista morfológico.</a:t>
            </a:r>
          </a:p>
        </p:txBody>
      </p:sp>
      <p:sp>
        <p:nvSpPr>
          <p:cNvPr id="1060" name="CuadroTexto 1059">
            <a:extLst>
              <a:ext uri="{FF2B5EF4-FFF2-40B4-BE49-F238E27FC236}">
                <a16:creationId xmlns:a16="http://schemas.microsoft.com/office/drawing/2014/main" id="{FC0E27FB-5442-4958-A3AA-241944F4AFBB}"/>
              </a:ext>
            </a:extLst>
          </p:cNvPr>
          <p:cNvSpPr txBox="1"/>
          <p:nvPr/>
        </p:nvSpPr>
        <p:spPr>
          <a:xfrm>
            <a:off x="2298989" y="11441919"/>
            <a:ext cx="7219696" cy="14003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65" name="CuadroTexto 1064">
            <a:extLst>
              <a:ext uri="{FF2B5EF4-FFF2-40B4-BE49-F238E27FC236}">
                <a16:creationId xmlns:a16="http://schemas.microsoft.com/office/drawing/2014/main" id="{8252AC99-F0C2-438D-A919-0228B4BED909}"/>
              </a:ext>
            </a:extLst>
          </p:cNvPr>
          <p:cNvSpPr txBox="1"/>
          <p:nvPr/>
        </p:nvSpPr>
        <p:spPr>
          <a:xfrm>
            <a:off x="2075307" y="35396186"/>
            <a:ext cx="5627135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3200" dirty="0">
                <a:latin typeface="Arial"/>
                <a:cs typeface="Arial"/>
              </a:rPr>
              <a:t>Fig. 4.-árbol filogenético con base en el gen 28S </a:t>
            </a:r>
            <a:r>
              <a:rPr lang="es-ES" sz="3200" dirty="0" err="1">
                <a:latin typeface="Arial"/>
                <a:cs typeface="Arial"/>
              </a:rPr>
              <a:t>rDNA</a:t>
            </a:r>
            <a:endParaRPr lang="es-ES" sz="3200" dirty="0">
              <a:latin typeface="Arial"/>
              <a:cs typeface="Arial"/>
            </a:endParaRPr>
          </a:p>
        </p:txBody>
      </p:sp>
      <p:sp>
        <p:nvSpPr>
          <p:cNvPr id="1066" name="CuadroTexto 1065">
            <a:extLst>
              <a:ext uri="{FF2B5EF4-FFF2-40B4-BE49-F238E27FC236}">
                <a16:creationId xmlns:a16="http://schemas.microsoft.com/office/drawing/2014/main" id="{10626BAA-FAC3-4C69-A81B-5C48593112A0}"/>
              </a:ext>
            </a:extLst>
          </p:cNvPr>
          <p:cNvSpPr txBox="1"/>
          <p:nvPr/>
        </p:nvSpPr>
        <p:spPr>
          <a:xfrm>
            <a:off x="9518685" y="35405537"/>
            <a:ext cx="5675595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3200" dirty="0">
                <a:latin typeface="Arial"/>
                <a:cs typeface="Arial"/>
              </a:rPr>
              <a:t>Fig. 5.-árbol filogenético con base en el gen COI </a:t>
            </a:r>
            <a:r>
              <a:rPr lang="es-ES" sz="3200" dirty="0" err="1">
                <a:latin typeface="Arial"/>
                <a:cs typeface="Arial"/>
              </a:rPr>
              <a:t>mtDNA</a:t>
            </a:r>
            <a:endParaRPr lang="es-ES" sz="3200" dirty="0">
              <a:latin typeface="Arial"/>
              <a:cs typeface="Arial"/>
            </a:endParaRPr>
          </a:p>
        </p:txBody>
      </p:sp>
      <p:pic>
        <p:nvPicPr>
          <p:cNvPr id="2" name="Imagen 2" descr="Imagen que contiene invertebrado, animal, molusco, interior&#10;&#10;Descripción generada con confianza muy alta">
            <a:extLst>
              <a:ext uri="{FF2B5EF4-FFF2-40B4-BE49-F238E27FC236}">
                <a16:creationId xmlns:a16="http://schemas.microsoft.com/office/drawing/2014/main" id="{EA7DDF04-3EE7-486E-9FA2-0129BDCEB8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986290" y="28059706"/>
            <a:ext cx="6010834" cy="4326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n 4" descr="Imagen que contiene gato, interior, borroso, animal&#10;&#10;Descripción generada con confianza muy alta">
            <a:extLst>
              <a:ext uri="{FF2B5EF4-FFF2-40B4-BE49-F238E27FC236}">
                <a16:creationId xmlns:a16="http://schemas.microsoft.com/office/drawing/2014/main" id="{E3A9F269-6F55-48A1-B2DD-CA63151C6D9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661836" y="31393354"/>
            <a:ext cx="6010836" cy="4598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8FA69BD-D959-42B9-B181-65A6085C1DA1}"/>
              </a:ext>
            </a:extLst>
          </p:cNvPr>
          <p:cNvSpPr txBox="1"/>
          <p:nvPr/>
        </p:nvSpPr>
        <p:spPr>
          <a:xfrm>
            <a:off x="397298" y="10883216"/>
            <a:ext cx="31487661" cy="58785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4800" b="1" dirty="0">
                <a:latin typeface="Constantia"/>
                <a:ea typeface="+mn-lt"/>
                <a:cs typeface="+mn-lt"/>
              </a:rPr>
              <a:t>Introducción</a:t>
            </a:r>
            <a:endParaRPr lang="es-ES" b="1" dirty="0">
              <a:latin typeface="Constantia"/>
            </a:endParaRPr>
          </a:p>
          <a:p>
            <a:r>
              <a:rPr lang="es-ES" sz="4800" dirty="0">
                <a:latin typeface="Arial"/>
                <a:cs typeface="Arial"/>
              </a:rPr>
              <a:t>Durante la inspección de una hembra de </a:t>
            </a:r>
            <a:r>
              <a:rPr lang="es-ES" sz="4800" i="1" dirty="0" err="1">
                <a:latin typeface="Arial"/>
                <a:cs typeface="Arial"/>
              </a:rPr>
              <a:t>Lamna</a:t>
            </a:r>
            <a:r>
              <a:rPr lang="es-ES" sz="4800" i="1" dirty="0">
                <a:latin typeface="Arial"/>
                <a:cs typeface="Arial"/>
              </a:rPr>
              <a:t> </a:t>
            </a:r>
            <a:r>
              <a:rPr lang="es-ES" sz="4800" i="1" dirty="0" err="1">
                <a:latin typeface="Arial"/>
                <a:cs typeface="Arial"/>
              </a:rPr>
              <a:t>nasus</a:t>
            </a:r>
            <a:r>
              <a:rPr lang="es-ES" sz="4800" i="1" dirty="0">
                <a:latin typeface="Arial"/>
                <a:cs typeface="Arial"/>
              </a:rPr>
              <a:t> </a:t>
            </a:r>
            <a:r>
              <a:rPr lang="es-ES" sz="4800" dirty="0">
                <a:latin typeface="Arial"/>
                <a:cs typeface="Arial"/>
              </a:rPr>
              <a:t>(Fig.1) que se encontró varada</a:t>
            </a:r>
            <a:endParaRPr lang="en-US">
              <a:latin typeface="Arial"/>
              <a:cs typeface="Arial"/>
            </a:endParaRPr>
          </a:p>
          <a:p>
            <a:r>
              <a:rPr lang="es-ES" sz="4800" dirty="0">
                <a:latin typeface="Arial"/>
                <a:cs typeface="Arial"/>
              </a:rPr>
              <a:t> en las playas de Rawson, Chubut se localizó en la hendidura del paladar un copépodo </a:t>
            </a:r>
          </a:p>
          <a:p>
            <a:r>
              <a:rPr lang="es-ES" sz="4800" dirty="0">
                <a:latin typeface="Arial"/>
                <a:cs typeface="Arial"/>
              </a:rPr>
              <a:t>con el aspecto característico de </a:t>
            </a:r>
            <a:r>
              <a:rPr lang="es-ES" sz="4800" i="1" dirty="0" err="1">
                <a:latin typeface="Arial"/>
                <a:cs typeface="Arial"/>
              </a:rPr>
              <a:t>Anthosoma</a:t>
            </a:r>
            <a:r>
              <a:rPr lang="es-ES" sz="4800" i="1" dirty="0">
                <a:latin typeface="Arial"/>
                <a:cs typeface="Arial"/>
              </a:rPr>
              <a:t> </a:t>
            </a:r>
            <a:r>
              <a:rPr lang="es-ES" sz="4800" i="1" dirty="0" err="1">
                <a:latin typeface="Arial"/>
                <a:cs typeface="Arial"/>
              </a:rPr>
              <a:t>crassum</a:t>
            </a:r>
            <a:r>
              <a:rPr lang="es-ES" sz="4800" dirty="0">
                <a:latin typeface="Arial"/>
                <a:cs typeface="Arial"/>
              </a:rPr>
              <a:t> (Fig. 2 y 3). Este </a:t>
            </a:r>
            <a:r>
              <a:rPr lang="es-ES" sz="4800" dirty="0">
                <a:latin typeface="Arial"/>
                <a:ea typeface="+mn-lt"/>
                <a:cs typeface="Arial"/>
              </a:rPr>
              <a:t>g</a:t>
            </a:r>
            <a:r>
              <a:rPr lang="es-ES" sz="4800" dirty="0">
                <a:latin typeface="Arial"/>
                <a:ea typeface="+mn-lt"/>
                <a:cs typeface="+mn-lt"/>
              </a:rPr>
              <a:t>énero </a:t>
            </a:r>
            <a:r>
              <a:rPr lang="es-ES" sz="4800" dirty="0">
                <a:latin typeface="Arial"/>
                <a:cs typeface="Arial"/>
              </a:rPr>
              <a:t>es </a:t>
            </a:r>
            <a:endParaRPr lang="es-ES">
              <a:latin typeface="Arial"/>
              <a:cs typeface="Arial"/>
            </a:endParaRPr>
          </a:p>
          <a:p>
            <a:r>
              <a:rPr lang="es-ES" sz="4800" dirty="0">
                <a:latin typeface="Arial"/>
                <a:cs typeface="Arial"/>
              </a:rPr>
              <a:t>monotípico al igual que </a:t>
            </a:r>
            <a:r>
              <a:rPr lang="es-ES" sz="4800" i="1" dirty="0" err="1">
                <a:latin typeface="Arial"/>
                <a:cs typeface="Arial"/>
              </a:rPr>
              <a:t>Dichlelestium</a:t>
            </a:r>
            <a:r>
              <a:rPr lang="es-ES" sz="4800" dirty="0">
                <a:latin typeface="Arial"/>
                <a:cs typeface="Arial"/>
              </a:rPr>
              <a:t> y juntos conforman a la familia </a:t>
            </a:r>
            <a:r>
              <a:rPr lang="es-ES" sz="4800" dirty="0" err="1">
                <a:latin typeface="Arial"/>
                <a:cs typeface="Arial"/>
              </a:rPr>
              <a:t>Dichelesthiidae</a:t>
            </a:r>
            <a:r>
              <a:rPr lang="es-ES" sz="4800" dirty="0">
                <a:latin typeface="Arial"/>
                <a:cs typeface="Arial"/>
              </a:rPr>
              <a:t> la </a:t>
            </a:r>
          </a:p>
          <a:p>
            <a:r>
              <a:rPr lang="es-ES" sz="4800" dirty="0">
                <a:latin typeface="Arial"/>
                <a:cs typeface="Arial"/>
              </a:rPr>
              <a:t>cuál según la morfología está relacionada filogenéticamente con la familia</a:t>
            </a:r>
            <a:endParaRPr lang="es-ES" dirty="0">
              <a:latin typeface="Arial"/>
              <a:cs typeface="Arial"/>
            </a:endParaRPr>
          </a:p>
          <a:p>
            <a:r>
              <a:rPr lang="es-ES" sz="4800" dirty="0" err="1">
                <a:latin typeface="Arial"/>
                <a:cs typeface="Arial"/>
              </a:rPr>
              <a:t>Lernanthropidae</a:t>
            </a:r>
            <a:r>
              <a:rPr lang="es-ES" sz="4800" dirty="0">
                <a:latin typeface="Arial"/>
                <a:cs typeface="Arial"/>
              </a:rPr>
              <a:t>.</a:t>
            </a:r>
            <a:endParaRPr lang="es-ES" dirty="0">
              <a:latin typeface="Arial"/>
              <a:cs typeface="Arial"/>
            </a:endParaRPr>
          </a:p>
          <a:p>
            <a:endParaRPr lang="es-ES" sz="4000" dirty="0">
              <a:latin typeface="Arial"/>
              <a:cs typeface="Arial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98F76C2-763E-43A8-BD80-90217F9C77F8}"/>
              </a:ext>
            </a:extLst>
          </p:cNvPr>
          <p:cNvSpPr txBox="1"/>
          <p:nvPr/>
        </p:nvSpPr>
        <p:spPr>
          <a:xfrm>
            <a:off x="-31786" y="5104380"/>
            <a:ext cx="32473728" cy="23083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7200" dirty="0">
                <a:latin typeface="Sylfaen"/>
                <a:cs typeface="Times"/>
              </a:rPr>
              <a:t>Nuevo registro de </a:t>
            </a:r>
            <a:r>
              <a:rPr lang="es-ES" sz="7200" i="1" dirty="0" err="1">
                <a:latin typeface="Sylfaen"/>
                <a:cs typeface="Times"/>
              </a:rPr>
              <a:t>Anthosoma</a:t>
            </a:r>
            <a:r>
              <a:rPr lang="es-ES" sz="7200" i="1" dirty="0">
                <a:latin typeface="Sylfaen"/>
                <a:cs typeface="Times"/>
              </a:rPr>
              <a:t> </a:t>
            </a:r>
            <a:r>
              <a:rPr lang="es-ES" sz="7200" i="1" dirty="0" err="1">
                <a:latin typeface="Sylfaen"/>
                <a:cs typeface="Times"/>
              </a:rPr>
              <a:t>crassum</a:t>
            </a:r>
            <a:r>
              <a:rPr lang="es-ES" sz="7200" dirty="0">
                <a:latin typeface="Sylfaen"/>
                <a:cs typeface="Times"/>
              </a:rPr>
              <a:t> (</a:t>
            </a:r>
            <a:r>
              <a:rPr lang="es-ES" sz="7200" dirty="0" err="1">
                <a:latin typeface="Sylfaen"/>
                <a:cs typeface="Times"/>
              </a:rPr>
              <a:t>Siphonostomatoida:Dichelesthiidae</a:t>
            </a:r>
            <a:r>
              <a:rPr lang="es-ES" sz="7200" dirty="0">
                <a:latin typeface="Sylfaen"/>
                <a:cs typeface="Times"/>
              </a:rPr>
              <a:t>) parasitando </a:t>
            </a:r>
            <a:r>
              <a:rPr lang="es-ES" sz="7200" i="1" dirty="0" err="1">
                <a:latin typeface="Sylfaen"/>
                <a:cs typeface="Times"/>
              </a:rPr>
              <a:t>Lamna</a:t>
            </a:r>
            <a:r>
              <a:rPr lang="es-ES" sz="7200" i="1" dirty="0">
                <a:latin typeface="Sylfaen"/>
                <a:cs typeface="Times"/>
              </a:rPr>
              <a:t> </a:t>
            </a:r>
            <a:r>
              <a:rPr lang="es-ES" sz="7200" i="1" dirty="0" err="1">
                <a:latin typeface="Sylfaen"/>
                <a:cs typeface="Times"/>
              </a:rPr>
              <a:t>nasus</a:t>
            </a:r>
            <a:r>
              <a:rPr lang="es-ES" sz="7200" dirty="0">
                <a:latin typeface="Sylfaen"/>
                <a:cs typeface="Times"/>
              </a:rPr>
              <a:t> (</a:t>
            </a:r>
            <a:r>
              <a:rPr lang="es-ES" sz="7200" dirty="0" err="1">
                <a:latin typeface="Sylfaen"/>
                <a:cs typeface="Times"/>
              </a:rPr>
              <a:t>Lamniformes:Lamnidae</a:t>
            </a:r>
            <a:r>
              <a:rPr lang="es-ES" sz="7200" dirty="0">
                <a:latin typeface="Sylfaen"/>
                <a:cs typeface="Times"/>
              </a:rPr>
              <a:t>) de Rawson, Argentina.</a:t>
            </a:r>
          </a:p>
        </p:txBody>
      </p:sp>
      <p:pic>
        <p:nvPicPr>
          <p:cNvPr id="24" name="Imagen 25" descr="Imagen que contiene suelo, exterior, animal, pez&#10;&#10;Descripción generada con confianza muy alta">
            <a:extLst>
              <a:ext uri="{FF2B5EF4-FFF2-40B4-BE49-F238E27FC236}">
                <a16:creationId xmlns:a16="http://schemas.microsoft.com/office/drawing/2014/main" id="{76A7DE93-9B1E-41A0-BC4F-CF58FFA2957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809017" y="11199409"/>
            <a:ext cx="6815367" cy="5234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2E7BAD22-9EC0-4634-9732-BDF9C80351F3}"/>
              </a:ext>
            </a:extLst>
          </p:cNvPr>
          <p:cNvSpPr txBox="1"/>
          <p:nvPr/>
        </p:nvSpPr>
        <p:spPr>
          <a:xfrm>
            <a:off x="20662648" y="15600597"/>
            <a:ext cx="6266633" cy="5862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3200" dirty="0">
                <a:latin typeface="Arial"/>
                <a:cs typeface="Arial"/>
              </a:rPr>
              <a:t>Fig.1.-</a:t>
            </a:r>
            <a:r>
              <a:rPr lang="es-ES" sz="3200" i="1" dirty="0">
                <a:latin typeface="Arial"/>
                <a:cs typeface="Arial"/>
              </a:rPr>
              <a:t>Lamna </a:t>
            </a:r>
            <a:r>
              <a:rPr lang="es-ES" sz="3200" i="1" dirty="0" err="1">
                <a:latin typeface="Arial"/>
                <a:cs typeface="Arial"/>
              </a:rPr>
              <a:t>nasus</a:t>
            </a:r>
            <a:endParaRPr lang="es-ES" sz="3200" i="1" dirty="0">
              <a:latin typeface="Arial"/>
              <a:cs typeface="Arial"/>
            </a:endParaRPr>
          </a:p>
        </p:txBody>
      </p:sp>
      <p:pic>
        <p:nvPicPr>
          <p:cNvPr id="29" name="Imagen 29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296AE1BD-1534-418E-ABA5-9B55FEEFA74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26200" y="27497022"/>
            <a:ext cx="7281580" cy="7808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723958E3-FF74-4EDC-A512-910D557CBC80}"/>
              </a:ext>
            </a:extLst>
          </p:cNvPr>
          <p:cNvSpPr txBox="1"/>
          <p:nvPr/>
        </p:nvSpPr>
        <p:spPr>
          <a:xfrm>
            <a:off x="18785083" y="32891353"/>
            <a:ext cx="4669949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3200" dirty="0">
                <a:latin typeface="Arial"/>
                <a:cs typeface="Arial"/>
              </a:rPr>
              <a:t>Fig. 2.- </a:t>
            </a:r>
            <a:r>
              <a:rPr lang="es-ES" sz="3200" i="1" dirty="0" err="1">
                <a:latin typeface="Arial"/>
                <a:cs typeface="Arial"/>
              </a:rPr>
              <a:t>Anthosoma</a:t>
            </a:r>
            <a:r>
              <a:rPr lang="es-ES" sz="3200" i="1" dirty="0">
                <a:latin typeface="Arial"/>
                <a:cs typeface="Arial"/>
              </a:rPr>
              <a:t> </a:t>
            </a:r>
            <a:r>
              <a:rPr lang="es-ES" sz="3200" i="1" dirty="0" err="1">
                <a:latin typeface="Arial"/>
                <a:cs typeface="Arial"/>
              </a:rPr>
              <a:t>crassum</a:t>
            </a:r>
            <a:r>
              <a:rPr lang="es-ES" sz="3200" i="1" dirty="0">
                <a:latin typeface="Arial"/>
                <a:cs typeface="Arial"/>
              </a:rPr>
              <a:t> </a:t>
            </a:r>
            <a:r>
              <a:rPr lang="es-ES" sz="3200" dirty="0">
                <a:latin typeface="Arial"/>
                <a:cs typeface="Arial"/>
              </a:rPr>
              <a:t>(vista dorsal)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F51D38FA-551A-493E-B25A-605D7F3084C4}"/>
              </a:ext>
            </a:extLst>
          </p:cNvPr>
          <p:cNvSpPr txBox="1"/>
          <p:nvPr/>
        </p:nvSpPr>
        <p:spPr>
          <a:xfrm>
            <a:off x="25553052" y="29831819"/>
            <a:ext cx="4360512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3200" dirty="0">
                <a:latin typeface="Arial"/>
                <a:cs typeface="Arial"/>
              </a:rPr>
              <a:t>Fig. 3.-</a:t>
            </a:r>
            <a:r>
              <a:rPr lang="es-ES" sz="3200" i="1" dirty="0">
                <a:latin typeface="Arial"/>
                <a:cs typeface="Arial"/>
              </a:rPr>
              <a:t>Anthosoma </a:t>
            </a:r>
            <a:r>
              <a:rPr lang="es-ES" sz="3200" i="1" dirty="0" err="1">
                <a:latin typeface="Arial"/>
                <a:cs typeface="Arial"/>
              </a:rPr>
              <a:t>crassum</a:t>
            </a:r>
            <a:r>
              <a:rPr lang="es-ES" sz="3200" i="1" dirty="0">
                <a:latin typeface="Arial"/>
                <a:cs typeface="Arial"/>
              </a:rPr>
              <a:t> (vista latero ventral)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397298" y="9023751"/>
            <a:ext cx="268785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aseline="30000" dirty="0">
                <a:latin typeface="Constantia" panose="02030602050306030303" pitchFamily="18" charset="0"/>
              </a:rPr>
              <a:t>1 </a:t>
            </a:r>
            <a:r>
              <a:rPr lang="es-AR" sz="2400" dirty="0"/>
              <a:t>Centro de Estudios Parasitológicos y Vectores (CEPAVE), Consejo Nacional de Investigaciones Científicas y Técnicas, Universidad Nacional de La Plata (CONICET-UNLP), Calle 120 s/n e/ 60 y 64, La Plata, Argentina.  </a:t>
            </a:r>
          </a:p>
          <a:p>
            <a:r>
              <a:rPr lang="es-ES" sz="2400" baseline="30000" dirty="0">
                <a:latin typeface="Constantia" panose="02030602050306030303" pitchFamily="18" charset="0"/>
              </a:rPr>
              <a:t>2 </a:t>
            </a:r>
            <a:r>
              <a:rPr lang="es-AR" sz="2400" dirty="0"/>
              <a:t>Museo de Historia Natural Patagonia M.H.N.P, San Martín y </a:t>
            </a:r>
            <a:r>
              <a:rPr lang="es-AR" sz="2400" dirty="0" err="1"/>
              <a:t>Vucetich</a:t>
            </a:r>
            <a:r>
              <a:rPr lang="es-AR" sz="2400" dirty="0"/>
              <a:t> 93. Rawson, Argentina</a:t>
            </a:r>
          </a:p>
          <a:p>
            <a:r>
              <a:rPr lang="es-ES" sz="2400" baseline="30000" dirty="0">
                <a:latin typeface="Constantia" panose="02030602050306030303" pitchFamily="18" charset="0"/>
              </a:rPr>
              <a:t>3 </a:t>
            </a:r>
            <a:r>
              <a:rPr lang="es-AR" sz="2400" dirty="0"/>
              <a:t>Universidad de Antofagasta, Facultad de Ciencias del Mar y recursos naturales, Departamento de Ciencias Acuáticas y Ambientales, Casilla 170, Antofagasta, Chile.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164</Words>
  <Application>Microsoft Office PowerPoint</Application>
  <PresentationFormat>Personalizado</PresentationFormat>
  <Paragraphs>24</Paragraphs>
  <Slides>1</Slides>
  <Notes>1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Facet</vt:lpstr>
      <vt:lpstr>Presentación de PowerPoint</vt:lpstr>
    </vt:vector>
  </TitlesOfParts>
  <Company>Windows XP Titan Ultimate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ANALIA</dc:creator>
  <cp:lastModifiedBy>Usuario de Windows</cp:lastModifiedBy>
  <cp:revision>160</cp:revision>
  <dcterms:created xsi:type="dcterms:W3CDTF">2019-02-12T01:36:44Z</dcterms:created>
  <dcterms:modified xsi:type="dcterms:W3CDTF">2019-09-18T02:09:02Z</dcterms:modified>
</cp:coreProperties>
</file>